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Lst>
  <p:notesMasterIdLst>
    <p:notesMasterId r:id="rId11"/>
  </p:notesMasterIdLst>
  <p:sldSz cx="14630400" cy="8229600"/>
  <p:notesSz cx="8229600" cy="14630400"/>
  <p:embeddedFontLst>
    <p:embeddedFont>
      <p:font typeface="Roboto Slab"/>
      <p:regular r:id="rId16"/>
    </p:embeddedFont>
    <p:embeddedFont>
      <p:font typeface="Roboto Slab"/>
      <p:regular r:id="rId17"/>
    </p:embeddedFont>
    <p:embeddedFont>
      <p:font typeface="Roboto"/>
      <p:regular r:id="rId18"/>
    </p:embeddedFont>
    <p:embeddedFont>
      <p:font typeface="Roboto"/>
      <p:regular r:id="rId19"/>
    </p:embeddedFont>
    <p:embeddedFont>
      <p:font typeface="Roboto"/>
      <p:regular r:id="rId20"/>
    </p:embeddedFont>
    <p:embeddedFont>
      <p:font typeface="Roboto"/>
      <p:regular r:id="rId21"/>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notesMaster" Target="notesMasters/notesMaster1.xml"/><Relationship Id="rId12" Type="http://schemas.openxmlformats.org/officeDocument/2006/relationships/presProps" Target="presProps.xml"/><Relationship Id="rId13" Type="http://schemas.openxmlformats.org/officeDocument/2006/relationships/viewProps" Target="viewProps.xml"/><Relationship Id="rId14" Type="http://schemas.openxmlformats.org/officeDocument/2006/relationships/theme" Target="theme/theme1.xml"/><Relationship Id="rId15" Type="http://schemas.openxmlformats.org/officeDocument/2006/relationships/tableStyles" Target="tableStyles.xml"/><Relationship Id="rId16" Type="http://schemas.openxmlformats.org/officeDocument/2006/relationships/font" Target="fonts/font1.fntdata"/><Relationship Id="rId17" Type="http://schemas.openxmlformats.org/officeDocument/2006/relationships/font" Target="fonts/font2.fntdata"/><Relationship Id="rId18" Type="http://schemas.openxmlformats.org/officeDocument/2006/relationships/font" Target="fonts/font3.fntdata"/><Relationship Id="rId19" Type="http://schemas.openxmlformats.org/officeDocument/2006/relationships/font" Target="fonts/font4.fntdata"/><Relationship Id="rId20" Type="http://schemas.openxmlformats.org/officeDocument/2006/relationships/font" Target="fonts/font5.fntdata"/><Relationship Id="rId21" Type="http://schemas.openxmlformats.org/officeDocument/2006/relationships/font" Target="fonts/font6.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0-1.png"/><Relationship Id="rId3"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9-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4.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5.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slideLayout" Target="../slideLayouts/slideLayout7.xml"/><Relationship Id="rId6"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8.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794861"/>
            <a:ext cx="7556421" cy="2126337"/>
          </a:xfrm>
          <a:prstGeom prst="rect">
            <a:avLst/>
          </a:prstGeom>
          <a:noFill/>
          <a:ln/>
        </p:spPr>
        <p:txBody>
          <a:bodyPr wrap="square" lIns="0" tIns="0" rIns="0" bIns="0" rtlCol="0" anchor="t"/>
          <a:lstStyle/>
          <a:p>
            <a:pPr algn="l" indent="0" marL="0">
              <a:lnSpc>
                <a:spcPts val="5550"/>
              </a:lnSpc>
              <a:buNone/>
            </a:pPr>
            <a:r>
              <a:rPr lang="en-US" sz="4450" dirty="0">
                <a:solidFill>
                  <a:srgbClr val="76B9FF"/>
                </a:solidFill>
                <a:latin typeface="Roboto Slab" pitchFamily="34" charset="0"/>
                <a:ea typeface="Roboto Slab" pitchFamily="34" charset="-122"/>
                <a:cs typeface="Roboto Slab" pitchFamily="34" charset="-120"/>
              </a:rPr>
              <a:t>Women Against Crime: Predictive Analysis System Overview</a:t>
            </a:r>
            <a:endParaRPr lang="en-US" sz="4450" dirty="0"/>
          </a:p>
        </p:txBody>
      </p:sp>
      <p:sp>
        <p:nvSpPr>
          <p:cNvPr id="4" name="Text 1"/>
          <p:cNvSpPr/>
          <p:nvPr/>
        </p:nvSpPr>
        <p:spPr>
          <a:xfrm>
            <a:off x="793790" y="3261360"/>
            <a:ext cx="7556421" cy="1451610"/>
          </a:xfrm>
          <a:prstGeom prst="rect">
            <a:avLst/>
          </a:prstGeom>
          <a:noFill/>
          <a:ln/>
        </p:spPr>
        <p:txBody>
          <a:bodyPr wrap="square" lIns="0" tIns="0" rIns="0" bIns="0" rtlCol="0" anchor="t"/>
          <a:lstStyle/>
          <a:p>
            <a:pPr algn="l" indent="0" marL="0">
              <a:lnSpc>
                <a:spcPts val="2850"/>
              </a:lnSpc>
              <a:buNone/>
            </a:pPr>
            <a:r>
              <a:rPr lang="en-US" sz="1750" dirty="0">
                <a:solidFill>
                  <a:srgbClr val="D6E5EF"/>
                </a:solidFill>
                <a:latin typeface="Roboto" pitchFamily="34" charset="0"/>
                <a:ea typeface="Roboto" pitchFamily="34" charset="-122"/>
                <a:cs typeface="Roboto" pitchFamily="34" charset="-120"/>
              </a:rPr>
              <a:t>In response to the rising concerns around crimes against women, data-driven approaches are critical to enhancing prevention strategies. This project aims to develop a robust predictive analysis system focused specifically on forecasting crimes targeting women.</a:t>
            </a:r>
            <a:endParaRPr lang="en-US" sz="1750" dirty="0"/>
          </a:p>
        </p:txBody>
      </p:sp>
      <p:sp>
        <p:nvSpPr>
          <p:cNvPr id="5" name="Text 2"/>
          <p:cNvSpPr/>
          <p:nvPr/>
        </p:nvSpPr>
        <p:spPr>
          <a:xfrm>
            <a:off x="793790" y="4968121"/>
            <a:ext cx="7556421" cy="1814513"/>
          </a:xfrm>
          <a:prstGeom prst="rect">
            <a:avLst/>
          </a:prstGeom>
          <a:noFill/>
          <a:ln/>
        </p:spPr>
        <p:txBody>
          <a:bodyPr wrap="square" lIns="0" tIns="0" rIns="0" bIns="0" rtlCol="0" anchor="t"/>
          <a:lstStyle/>
          <a:p>
            <a:pPr algn="l" indent="0" marL="0">
              <a:lnSpc>
                <a:spcPts val="2850"/>
              </a:lnSpc>
              <a:buNone/>
            </a:pPr>
            <a:r>
              <a:rPr lang="en-US" sz="1750" dirty="0">
                <a:solidFill>
                  <a:srgbClr val="D6E5EF"/>
                </a:solidFill>
                <a:latin typeface="Roboto" pitchFamily="34" charset="0"/>
                <a:ea typeface="Roboto" pitchFamily="34" charset="-122"/>
                <a:cs typeface="Roboto" pitchFamily="34" charset="-120"/>
              </a:rPr>
              <a:t>Leveraging powerful tools such as Python, machine learning algorithms, and Power BI dashboards, the system integrates multiple data sources to provide actionable insights for law enforcement and communities. The initiative exemplifies the importance of technology in creating safer environments.</a:t>
            </a:r>
            <a:endParaRPr lang="en-US" sz="1750" dirty="0"/>
          </a:p>
        </p:txBody>
      </p:sp>
      <p:sp>
        <p:nvSpPr>
          <p:cNvPr id="6" name="Shape 3"/>
          <p:cNvSpPr/>
          <p:nvPr/>
        </p:nvSpPr>
        <p:spPr>
          <a:xfrm>
            <a:off x="793790" y="7054691"/>
            <a:ext cx="362903" cy="362903"/>
          </a:xfrm>
          <a:prstGeom prst="roundRect">
            <a:avLst>
              <a:gd name="adj" fmla="val 25194296"/>
            </a:avLst>
          </a:prstGeom>
          <a:solidFill>
            <a:srgbClr val="59B4E8"/>
          </a:solidFill>
          <a:ln w="7620">
            <a:solidFill>
              <a:srgbClr val="4D4D51"/>
            </a:solidFill>
            <a:prstDash val="solid"/>
          </a:ln>
        </p:spPr>
      </p:sp>
      <p:sp>
        <p:nvSpPr>
          <p:cNvPr id="7" name="Text 4"/>
          <p:cNvSpPr/>
          <p:nvPr/>
        </p:nvSpPr>
        <p:spPr>
          <a:xfrm>
            <a:off x="897969" y="7187327"/>
            <a:ext cx="154543" cy="97512"/>
          </a:xfrm>
          <a:prstGeom prst="rect">
            <a:avLst/>
          </a:prstGeom>
          <a:noFill/>
          <a:ln/>
        </p:spPr>
        <p:txBody>
          <a:bodyPr wrap="none" lIns="0" tIns="0" rIns="0" bIns="0" rtlCol="0" anchor="t"/>
          <a:lstStyle/>
          <a:p>
            <a:pPr algn="ctr" indent="0" marL="0">
              <a:lnSpc>
                <a:spcPts val="750"/>
              </a:lnSpc>
              <a:buNone/>
            </a:pPr>
            <a:r>
              <a:rPr lang="en-US" sz="750" dirty="0">
                <a:solidFill>
                  <a:srgbClr val="4D4D51"/>
                </a:solidFill>
                <a:latin typeface="Roboto Medium" pitchFamily="34" charset="0"/>
                <a:ea typeface="Roboto Medium" pitchFamily="34" charset="-122"/>
                <a:cs typeface="Roboto Medium" pitchFamily="34" charset="-120"/>
              </a:rPr>
              <a:t>MH</a:t>
            </a:r>
            <a:endParaRPr lang="en-US" sz="750" dirty="0"/>
          </a:p>
        </p:txBody>
      </p:sp>
      <p:sp>
        <p:nvSpPr>
          <p:cNvPr id="8" name="Text 5"/>
          <p:cNvSpPr/>
          <p:nvPr/>
        </p:nvSpPr>
        <p:spPr>
          <a:xfrm>
            <a:off x="1270040" y="7037784"/>
            <a:ext cx="2408992" cy="396835"/>
          </a:xfrm>
          <a:prstGeom prst="rect">
            <a:avLst/>
          </a:prstGeom>
          <a:noFill/>
          <a:ln/>
        </p:spPr>
        <p:txBody>
          <a:bodyPr wrap="none" lIns="0" tIns="0" rIns="0" bIns="0" rtlCol="0" anchor="t"/>
          <a:lstStyle/>
          <a:p>
            <a:pPr algn="l" indent="0" marL="0">
              <a:lnSpc>
                <a:spcPts val="3100"/>
              </a:lnSpc>
              <a:buNone/>
            </a:pPr>
            <a:r>
              <a:rPr lang="en-US" sz="2200" b="1" dirty="0">
                <a:solidFill>
                  <a:srgbClr val="D6E5EF"/>
                </a:solidFill>
                <a:latin typeface="Roboto Bold" pitchFamily="34" charset="0"/>
                <a:ea typeface="Roboto Bold" pitchFamily="34" charset="-122"/>
                <a:cs typeface="Roboto Bold" pitchFamily="34" charset="-120"/>
              </a:rPr>
              <a:t>by Muskan Hassan</a:t>
            </a:r>
            <a:endParaRPr lang="en-US" sz="22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1814155"/>
            <a:ext cx="13022818" cy="708779"/>
          </a:xfrm>
          <a:prstGeom prst="rect">
            <a:avLst/>
          </a:prstGeom>
          <a:noFill/>
          <a:ln/>
        </p:spPr>
        <p:txBody>
          <a:bodyPr wrap="none" lIns="0" tIns="0" rIns="0" bIns="0" rtlCol="0" anchor="t"/>
          <a:lstStyle/>
          <a:p>
            <a:pPr algn="l" indent="0" marL="0">
              <a:lnSpc>
                <a:spcPts val="5550"/>
              </a:lnSpc>
              <a:buNone/>
            </a:pPr>
            <a:r>
              <a:rPr lang="en-US" sz="4450" dirty="0">
                <a:solidFill>
                  <a:srgbClr val="76B9FF"/>
                </a:solidFill>
                <a:latin typeface="Roboto Slab" pitchFamily="34" charset="0"/>
                <a:ea typeface="Roboto Slab" pitchFamily="34" charset="-122"/>
                <a:cs typeface="Roboto Slab" pitchFamily="34" charset="-120"/>
              </a:rPr>
              <a:t>Data Acquisition and Preprocessing with Python</a:t>
            </a:r>
            <a:endParaRPr lang="en-US" sz="4450" dirty="0"/>
          </a:p>
        </p:txBody>
      </p:sp>
      <p:sp>
        <p:nvSpPr>
          <p:cNvPr id="3" name="Text 1"/>
          <p:cNvSpPr/>
          <p:nvPr/>
        </p:nvSpPr>
        <p:spPr>
          <a:xfrm>
            <a:off x="793790" y="3089910"/>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76B9FF"/>
                </a:solidFill>
                <a:latin typeface="Roboto Slab" pitchFamily="34" charset="0"/>
                <a:ea typeface="Roboto Slab" pitchFamily="34" charset="-122"/>
                <a:cs typeface="Roboto Slab" pitchFamily="34" charset="-120"/>
              </a:rPr>
              <a:t>Data Sources</a:t>
            </a:r>
            <a:endParaRPr lang="en-US" sz="2200" dirty="0"/>
          </a:p>
        </p:txBody>
      </p:sp>
      <p:sp>
        <p:nvSpPr>
          <p:cNvPr id="4" name="Text 2"/>
          <p:cNvSpPr/>
          <p:nvPr/>
        </p:nvSpPr>
        <p:spPr>
          <a:xfrm>
            <a:off x="793790" y="3671054"/>
            <a:ext cx="3978116" cy="1814513"/>
          </a:xfrm>
          <a:prstGeom prst="rect">
            <a:avLst/>
          </a:prstGeom>
          <a:noFill/>
          <a:ln/>
        </p:spPr>
        <p:txBody>
          <a:bodyPr wrap="square" lIns="0" tIns="0" rIns="0" bIns="0" rtlCol="0" anchor="t"/>
          <a:lstStyle/>
          <a:p>
            <a:pPr algn="l" indent="0" marL="0">
              <a:lnSpc>
                <a:spcPts val="2850"/>
              </a:lnSpc>
              <a:buNone/>
            </a:pPr>
            <a:r>
              <a:rPr lang="en-US" sz="1750" dirty="0">
                <a:solidFill>
                  <a:srgbClr val="D6E5EF"/>
                </a:solidFill>
                <a:latin typeface="Roboto" pitchFamily="34" charset="0"/>
                <a:ea typeface="Roboto" pitchFamily="34" charset="-122"/>
                <a:cs typeface="Roboto" pitchFamily="34" charset="-120"/>
              </a:rPr>
              <a:t>We utilize publicly available datasets including FBI crime reports and local police department records, enriched by demographic information to ensure comprehensive analysis.</a:t>
            </a:r>
            <a:endParaRPr lang="en-US" sz="1750" dirty="0"/>
          </a:p>
        </p:txBody>
      </p:sp>
      <p:sp>
        <p:nvSpPr>
          <p:cNvPr id="5" name="Text 3"/>
          <p:cNvSpPr/>
          <p:nvPr/>
        </p:nvSpPr>
        <p:spPr>
          <a:xfrm>
            <a:off x="5332928" y="3089910"/>
            <a:ext cx="3524607" cy="354330"/>
          </a:xfrm>
          <a:prstGeom prst="rect">
            <a:avLst/>
          </a:prstGeom>
          <a:noFill/>
          <a:ln/>
        </p:spPr>
        <p:txBody>
          <a:bodyPr wrap="none" lIns="0" tIns="0" rIns="0" bIns="0" rtlCol="0" anchor="t"/>
          <a:lstStyle/>
          <a:p>
            <a:pPr algn="l" indent="0" marL="0">
              <a:lnSpc>
                <a:spcPts val="2750"/>
              </a:lnSpc>
              <a:buNone/>
            </a:pPr>
            <a:r>
              <a:rPr lang="en-US" sz="2200" dirty="0">
                <a:solidFill>
                  <a:srgbClr val="76B9FF"/>
                </a:solidFill>
                <a:latin typeface="Roboto Slab" pitchFamily="34" charset="0"/>
                <a:ea typeface="Roboto Slab" pitchFamily="34" charset="-122"/>
                <a:cs typeface="Roboto Slab" pitchFamily="34" charset="-120"/>
              </a:rPr>
              <a:t>Preprocessing Techniques</a:t>
            </a:r>
            <a:endParaRPr lang="en-US" sz="2200" dirty="0"/>
          </a:p>
        </p:txBody>
      </p:sp>
      <p:sp>
        <p:nvSpPr>
          <p:cNvPr id="6" name="Text 4"/>
          <p:cNvSpPr/>
          <p:nvPr/>
        </p:nvSpPr>
        <p:spPr>
          <a:xfrm>
            <a:off x="5332928" y="3671054"/>
            <a:ext cx="3978116" cy="2540318"/>
          </a:xfrm>
          <a:prstGeom prst="rect">
            <a:avLst/>
          </a:prstGeom>
          <a:noFill/>
          <a:ln/>
        </p:spPr>
        <p:txBody>
          <a:bodyPr wrap="square" lIns="0" tIns="0" rIns="0" bIns="0" rtlCol="0" anchor="t"/>
          <a:lstStyle/>
          <a:p>
            <a:pPr algn="l" indent="0" marL="0">
              <a:lnSpc>
                <a:spcPts val="2850"/>
              </a:lnSpc>
              <a:buNone/>
            </a:pPr>
            <a:r>
              <a:rPr lang="en-US" sz="1750" dirty="0">
                <a:solidFill>
                  <a:srgbClr val="D6E5EF"/>
                </a:solidFill>
                <a:latin typeface="Roboto" pitchFamily="34" charset="0"/>
                <a:ea typeface="Roboto" pitchFamily="34" charset="-122"/>
                <a:cs typeface="Roboto" pitchFamily="34" charset="-120"/>
              </a:rPr>
              <a:t>Data cleaning involves removing inaccuracies and handling missing values. Feature engineering converts raw data into meaningful formats, such as transforming timestamps into cyclical features representing time of day.</a:t>
            </a:r>
            <a:endParaRPr lang="en-US" sz="1750" dirty="0"/>
          </a:p>
        </p:txBody>
      </p:sp>
      <p:sp>
        <p:nvSpPr>
          <p:cNvPr id="7" name="Text 5"/>
          <p:cNvSpPr/>
          <p:nvPr/>
        </p:nvSpPr>
        <p:spPr>
          <a:xfrm>
            <a:off x="9872067" y="3089910"/>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76B9FF"/>
                </a:solidFill>
                <a:latin typeface="Roboto Slab" pitchFamily="34" charset="0"/>
                <a:ea typeface="Roboto Slab" pitchFamily="34" charset="-122"/>
                <a:cs typeface="Roboto Slab" pitchFamily="34" charset="-120"/>
              </a:rPr>
              <a:t>Libraries Used</a:t>
            </a:r>
            <a:endParaRPr lang="en-US" sz="2200" dirty="0"/>
          </a:p>
        </p:txBody>
      </p:sp>
      <p:sp>
        <p:nvSpPr>
          <p:cNvPr id="8" name="Text 6"/>
          <p:cNvSpPr/>
          <p:nvPr/>
        </p:nvSpPr>
        <p:spPr>
          <a:xfrm>
            <a:off x="9872067" y="3671054"/>
            <a:ext cx="3978116" cy="1814513"/>
          </a:xfrm>
          <a:prstGeom prst="rect">
            <a:avLst/>
          </a:prstGeom>
          <a:noFill/>
          <a:ln/>
        </p:spPr>
        <p:txBody>
          <a:bodyPr wrap="square" lIns="0" tIns="0" rIns="0" bIns="0" rtlCol="0" anchor="t"/>
          <a:lstStyle/>
          <a:p>
            <a:pPr algn="l" indent="0" marL="0">
              <a:lnSpc>
                <a:spcPts val="2850"/>
              </a:lnSpc>
              <a:buNone/>
            </a:pPr>
            <a:r>
              <a:rPr lang="en-US" sz="1750" dirty="0">
                <a:solidFill>
                  <a:srgbClr val="D6E5EF"/>
                </a:solidFill>
                <a:latin typeface="Roboto" pitchFamily="34" charset="0"/>
                <a:ea typeface="Roboto" pitchFamily="34" charset="-122"/>
                <a:cs typeface="Roboto" pitchFamily="34" charset="-120"/>
              </a:rPr>
              <a:t>Pandas and NumPy serve as the backbone for efficient data manipulation, enabling seamless handling of large-scale datasets suitable for predictive modeling.</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30195"/>
          </a:xfrm>
          <a:prstGeom prst="rect">
            <a:avLst/>
          </a:prstGeom>
        </p:spPr>
      </p:pic>
      <p:sp>
        <p:nvSpPr>
          <p:cNvPr id="3" name="Text 0"/>
          <p:cNvSpPr/>
          <p:nvPr/>
        </p:nvSpPr>
        <p:spPr>
          <a:xfrm>
            <a:off x="6277332" y="621387"/>
            <a:ext cx="7562136" cy="1412319"/>
          </a:xfrm>
          <a:prstGeom prst="rect">
            <a:avLst/>
          </a:prstGeom>
          <a:noFill/>
          <a:ln/>
        </p:spPr>
        <p:txBody>
          <a:bodyPr wrap="square" lIns="0" tIns="0" rIns="0" bIns="0" rtlCol="0" anchor="t"/>
          <a:lstStyle/>
          <a:p>
            <a:pPr algn="l" indent="0" marL="0">
              <a:lnSpc>
                <a:spcPts val="5550"/>
              </a:lnSpc>
              <a:buNone/>
            </a:pPr>
            <a:r>
              <a:rPr lang="en-US" sz="4400" dirty="0">
                <a:solidFill>
                  <a:srgbClr val="76B9FF"/>
                </a:solidFill>
                <a:latin typeface="Roboto Slab" pitchFamily="34" charset="0"/>
                <a:ea typeface="Roboto Slab" pitchFamily="34" charset="-122"/>
                <a:cs typeface="Roboto Slab" pitchFamily="34" charset="-120"/>
              </a:rPr>
              <a:t>Feature Selection and Engineering</a:t>
            </a:r>
            <a:endParaRPr lang="en-US" sz="4400" dirty="0"/>
          </a:p>
        </p:txBody>
      </p:sp>
      <p:sp>
        <p:nvSpPr>
          <p:cNvPr id="4" name="Shape 1"/>
          <p:cNvSpPr/>
          <p:nvPr/>
        </p:nvSpPr>
        <p:spPr>
          <a:xfrm>
            <a:off x="6277332" y="2372678"/>
            <a:ext cx="3668078" cy="3346609"/>
          </a:xfrm>
          <a:prstGeom prst="roundRect">
            <a:avLst>
              <a:gd name="adj" fmla="val 1013"/>
            </a:avLst>
          </a:prstGeom>
          <a:solidFill>
            <a:srgbClr val="3F4652"/>
          </a:solidFill>
          <a:ln/>
        </p:spPr>
      </p:sp>
      <p:sp>
        <p:nvSpPr>
          <p:cNvPr id="5" name="Text 2"/>
          <p:cNvSpPr/>
          <p:nvPr/>
        </p:nvSpPr>
        <p:spPr>
          <a:xfrm>
            <a:off x="6503313" y="2598658"/>
            <a:ext cx="2824877" cy="353139"/>
          </a:xfrm>
          <a:prstGeom prst="rect">
            <a:avLst/>
          </a:prstGeom>
          <a:noFill/>
          <a:ln/>
        </p:spPr>
        <p:txBody>
          <a:bodyPr wrap="none" lIns="0" tIns="0" rIns="0" bIns="0" rtlCol="0" anchor="t"/>
          <a:lstStyle/>
          <a:p>
            <a:pPr algn="l" indent="0" marL="0">
              <a:lnSpc>
                <a:spcPts val="2750"/>
              </a:lnSpc>
              <a:buNone/>
            </a:pPr>
            <a:r>
              <a:rPr lang="en-US" sz="2200" dirty="0">
                <a:solidFill>
                  <a:srgbClr val="D6E5EF"/>
                </a:solidFill>
                <a:latin typeface="Roboto Slab" pitchFamily="34" charset="0"/>
                <a:ea typeface="Roboto Slab" pitchFamily="34" charset="-122"/>
                <a:cs typeface="Roboto Slab" pitchFamily="34" charset="-120"/>
              </a:rPr>
              <a:t>Key Features</a:t>
            </a:r>
            <a:endParaRPr lang="en-US" sz="2200" dirty="0"/>
          </a:p>
        </p:txBody>
      </p:sp>
      <p:sp>
        <p:nvSpPr>
          <p:cNvPr id="6" name="Text 3"/>
          <p:cNvSpPr/>
          <p:nvPr/>
        </p:nvSpPr>
        <p:spPr>
          <a:xfrm>
            <a:off x="6503313" y="3087291"/>
            <a:ext cx="3216116" cy="722948"/>
          </a:xfrm>
          <a:prstGeom prst="rect">
            <a:avLst/>
          </a:prstGeom>
          <a:noFill/>
          <a:ln/>
        </p:spPr>
        <p:txBody>
          <a:bodyPr wrap="square" lIns="0" tIns="0" rIns="0" bIns="0" rtlCol="0" anchor="t"/>
          <a:lstStyle/>
          <a:p>
            <a:pPr algn="l" marL="342900" indent="-342900">
              <a:lnSpc>
                <a:spcPts val="2800"/>
              </a:lnSpc>
              <a:buSzPct val="100000"/>
              <a:buChar char="•"/>
            </a:pPr>
            <a:r>
              <a:rPr lang="en-US" sz="1750" dirty="0">
                <a:solidFill>
                  <a:srgbClr val="D6E5EF"/>
                </a:solidFill>
                <a:latin typeface="Roboto" pitchFamily="34" charset="0"/>
                <a:ea typeface="Roboto" pitchFamily="34" charset="-122"/>
                <a:cs typeface="Roboto" pitchFamily="34" charset="-120"/>
              </a:rPr>
              <a:t>Geographical location details</a:t>
            </a:r>
            <a:endParaRPr lang="en-US" sz="1750" dirty="0"/>
          </a:p>
        </p:txBody>
      </p:sp>
      <p:sp>
        <p:nvSpPr>
          <p:cNvPr id="7" name="Text 4"/>
          <p:cNvSpPr/>
          <p:nvPr/>
        </p:nvSpPr>
        <p:spPr>
          <a:xfrm>
            <a:off x="6503313" y="3889296"/>
            <a:ext cx="3216116" cy="722948"/>
          </a:xfrm>
          <a:prstGeom prst="rect">
            <a:avLst/>
          </a:prstGeom>
          <a:noFill/>
          <a:ln/>
        </p:spPr>
        <p:txBody>
          <a:bodyPr wrap="square" lIns="0" tIns="0" rIns="0" bIns="0" rtlCol="0" anchor="t"/>
          <a:lstStyle/>
          <a:p>
            <a:pPr algn="l" marL="342900" indent="-342900">
              <a:lnSpc>
                <a:spcPts val="2800"/>
              </a:lnSpc>
              <a:buSzPct val="100000"/>
              <a:buChar char="•"/>
            </a:pPr>
            <a:r>
              <a:rPr lang="en-US" sz="1750" dirty="0">
                <a:solidFill>
                  <a:srgbClr val="D6E5EF"/>
                </a:solidFill>
                <a:latin typeface="Roboto" pitchFamily="34" charset="0"/>
                <a:ea typeface="Roboto" pitchFamily="34" charset="-122"/>
                <a:cs typeface="Roboto" pitchFamily="34" charset="-120"/>
              </a:rPr>
              <a:t>Time of day and day of week</a:t>
            </a:r>
            <a:endParaRPr lang="en-US" sz="1750" dirty="0"/>
          </a:p>
        </p:txBody>
      </p:sp>
      <p:sp>
        <p:nvSpPr>
          <p:cNvPr id="8" name="Text 5"/>
          <p:cNvSpPr/>
          <p:nvPr/>
        </p:nvSpPr>
        <p:spPr>
          <a:xfrm>
            <a:off x="6503313" y="4691301"/>
            <a:ext cx="3216116" cy="361474"/>
          </a:xfrm>
          <a:prstGeom prst="rect">
            <a:avLst/>
          </a:prstGeom>
          <a:noFill/>
          <a:ln/>
        </p:spPr>
        <p:txBody>
          <a:bodyPr wrap="none" lIns="0" tIns="0" rIns="0" bIns="0" rtlCol="0" anchor="t"/>
          <a:lstStyle/>
          <a:p>
            <a:pPr algn="l" marL="342900" indent="-342900">
              <a:lnSpc>
                <a:spcPts val="2800"/>
              </a:lnSpc>
              <a:buSzPct val="100000"/>
              <a:buChar char="•"/>
            </a:pPr>
            <a:r>
              <a:rPr lang="en-US" sz="1750" dirty="0">
                <a:solidFill>
                  <a:srgbClr val="D6E5EF"/>
                </a:solidFill>
                <a:latin typeface="Roboto" pitchFamily="34" charset="0"/>
                <a:ea typeface="Roboto" pitchFamily="34" charset="-122"/>
                <a:cs typeface="Roboto" pitchFamily="34" charset="-120"/>
              </a:rPr>
              <a:t>Socio-economic indicators</a:t>
            </a:r>
            <a:endParaRPr lang="en-US" sz="1750" dirty="0"/>
          </a:p>
        </p:txBody>
      </p:sp>
      <p:sp>
        <p:nvSpPr>
          <p:cNvPr id="9" name="Text 6"/>
          <p:cNvSpPr/>
          <p:nvPr/>
        </p:nvSpPr>
        <p:spPr>
          <a:xfrm>
            <a:off x="6503313" y="5131832"/>
            <a:ext cx="3216116" cy="361474"/>
          </a:xfrm>
          <a:prstGeom prst="rect">
            <a:avLst/>
          </a:prstGeom>
          <a:noFill/>
          <a:ln/>
        </p:spPr>
        <p:txBody>
          <a:bodyPr wrap="none" lIns="0" tIns="0" rIns="0" bIns="0" rtlCol="0" anchor="t"/>
          <a:lstStyle/>
          <a:p>
            <a:pPr algn="l" marL="342900" indent="-342900">
              <a:lnSpc>
                <a:spcPts val="2800"/>
              </a:lnSpc>
              <a:buSzPct val="100000"/>
              <a:buChar char="•"/>
            </a:pPr>
            <a:r>
              <a:rPr lang="en-US" sz="1750" dirty="0">
                <a:solidFill>
                  <a:srgbClr val="D6E5EF"/>
                </a:solidFill>
                <a:latin typeface="Roboto" pitchFamily="34" charset="0"/>
                <a:ea typeface="Roboto" pitchFamily="34" charset="-122"/>
                <a:cs typeface="Roboto" pitchFamily="34" charset="-120"/>
              </a:rPr>
              <a:t>Historical crime data</a:t>
            </a:r>
            <a:endParaRPr lang="en-US" sz="1750" dirty="0"/>
          </a:p>
        </p:txBody>
      </p:sp>
      <p:sp>
        <p:nvSpPr>
          <p:cNvPr id="10" name="Shape 7"/>
          <p:cNvSpPr/>
          <p:nvPr/>
        </p:nvSpPr>
        <p:spPr>
          <a:xfrm>
            <a:off x="10171390" y="2372678"/>
            <a:ext cx="3668078" cy="3346609"/>
          </a:xfrm>
          <a:prstGeom prst="roundRect">
            <a:avLst>
              <a:gd name="adj" fmla="val 1013"/>
            </a:avLst>
          </a:prstGeom>
          <a:solidFill>
            <a:srgbClr val="3F4652"/>
          </a:solidFill>
          <a:ln/>
        </p:spPr>
      </p:sp>
      <p:sp>
        <p:nvSpPr>
          <p:cNvPr id="11" name="Text 8"/>
          <p:cNvSpPr/>
          <p:nvPr/>
        </p:nvSpPr>
        <p:spPr>
          <a:xfrm>
            <a:off x="10397371" y="2598658"/>
            <a:ext cx="2824877" cy="353139"/>
          </a:xfrm>
          <a:prstGeom prst="rect">
            <a:avLst/>
          </a:prstGeom>
          <a:noFill/>
          <a:ln/>
        </p:spPr>
        <p:txBody>
          <a:bodyPr wrap="none" lIns="0" tIns="0" rIns="0" bIns="0" rtlCol="0" anchor="t"/>
          <a:lstStyle/>
          <a:p>
            <a:pPr algn="l" indent="0" marL="0">
              <a:lnSpc>
                <a:spcPts val="2750"/>
              </a:lnSpc>
              <a:buNone/>
            </a:pPr>
            <a:r>
              <a:rPr lang="en-US" sz="2200" dirty="0">
                <a:solidFill>
                  <a:srgbClr val="D6E5EF"/>
                </a:solidFill>
                <a:latin typeface="Roboto Slab" pitchFamily="34" charset="0"/>
                <a:ea typeface="Roboto Slab" pitchFamily="34" charset="-122"/>
                <a:cs typeface="Roboto Slab" pitchFamily="34" charset="-120"/>
              </a:rPr>
              <a:t>Feature Engineering</a:t>
            </a:r>
            <a:endParaRPr lang="en-US" sz="2200" dirty="0"/>
          </a:p>
        </p:txBody>
      </p:sp>
      <p:sp>
        <p:nvSpPr>
          <p:cNvPr id="12" name="Text 9"/>
          <p:cNvSpPr/>
          <p:nvPr/>
        </p:nvSpPr>
        <p:spPr>
          <a:xfrm>
            <a:off x="10397371" y="3087291"/>
            <a:ext cx="3216116" cy="1807369"/>
          </a:xfrm>
          <a:prstGeom prst="rect">
            <a:avLst/>
          </a:prstGeom>
          <a:noFill/>
          <a:ln/>
        </p:spPr>
        <p:txBody>
          <a:bodyPr wrap="square" lIns="0" tIns="0" rIns="0" bIns="0" rtlCol="0" anchor="t"/>
          <a:lstStyle/>
          <a:p>
            <a:pPr algn="l" indent="0" marL="0">
              <a:lnSpc>
                <a:spcPts val="2800"/>
              </a:lnSpc>
              <a:buNone/>
            </a:pPr>
            <a:r>
              <a:rPr lang="en-US" sz="1750" dirty="0">
                <a:solidFill>
                  <a:srgbClr val="D6E5EF"/>
                </a:solidFill>
                <a:latin typeface="Roboto" pitchFamily="34" charset="0"/>
                <a:ea typeface="Roboto" pitchFamily="34" charset="-122"/>
                <a:cs typeface="Roboto" pitchFamily="34" charset="-120"/>
              </a:rPr>
              <a:t>Advanced techniques create interaction and polynomial features to reveal complex relationships impacting crime prediction accuracy.</a:t>
            </a:r>
            <a:endParaRPr lang="en-US" sz="1750" dirty="0"/>
          </a:p>
        </p:txBody>
      </p:sp>
      <p:sp>
        <p:nvSpPr>
          <p:cNvPr id="13" name="Shape 10"/>
          <p:cNvSpPr/>
          <p:nvPr/>
        </p:nvSpPr>
        <p:spPr>
          <a:xfrm>
            <a:off x="6277332" y="5945267"/>
            <a:ext cx="7562136" cy="1663541"/>
          </a:xfrm>
          <a:prstGeom prst="roundRect">
            <a:avLst>
              <a:gd name="adj" fmla="val 2038"/>
            </a:avLst>
          </a:prstGeom>
          <a:solidFill>
            <a:srgbClr val="3F4652"/>
          </a:solidFill>
          <a:ln/>
        </p:spPr>
      </p:sp>
      <p:sp>
        <p:nvSpPr>
          <p:cNvPr id="14" name="Text 11"/>
          <p:cNvSpPr/>
          <p:nvPr/>
        </p:nvSpPr>
        <p:spPr>
          <a:xfrm>
            <a:off x="6503313" y="6171248"/>
            <a:ext cx="2824877" cy="353139"/>
          </a:xfrm>
          <a:prstGeom prst="rect">
            <a:avLst/>
          </a:prstGeom>
          <a:noFill/>
          <a:ln/>
        </p:spPr>
        <p:txBody>
          <a:bodyPr wrap="none" lIns="0" tIns="0" rIns="0" bIns="0" rtlCol="0" anchor="t"/>
          <a:lstStyle/>
          <a:p>
            <a:pPr algn="l" indent="0" marL="0">
              <a:lnSpc>
                <a:spcPts val="2750"/>
              </a:lnSpc>
              <a:buNone/>
            </a:pPr>
            <a:r>
              <a:rPr lang="en-US" sz="2200" dirty="0">
                <a:solidFill>
                  <a:srgbClr val="D6E5EF"/>
                </a:solidFill>
                <a:latin typeface="Roboto Slab" pitchFamily="34" charset="0"/>
                <a:ea typeface="Roboto Slab" pitchFamily="34" charset="-122"/>
                <a:cs typeface="Roboto Slab" pitchFamily="34" charset="-120"/>
              </a:rPr>
              <a:t>Selection Methods</a:t>
            </a:r>
            <a:endParaRPr lang="en-US" sz="2200" dirty="0"/>
          </a:p>
        </p:txBody>
      </p:sp>
      <p:sp>
        <p:nvSpPr>
          <p:cNvPr id="15" name="Text 12"/>
          <p:cNvSpPr/>
          <p:nvPr/>
        </p:nvSpPr>
        <p:spPr>
          <a:xfrm>
            <a:off x="6503313" y="6659880"/>
            <a:ext cx="7110174" cy="722948"/>
          </a:xfrm>
          <a:prstGeom prst="rect">
            <a:avLst/>
          </a:prstGeom>
          <a:noFill/>
          <a:ln/>
        </p:spPr>
        <p:txBody>
          <a:bodyPr wrap="square" lIns="0" tIns="0" rIns="0" bIns="0" rtlCol="0" anchor="t"/>
          <a:lstStyle/>
          <a:p>
            <a:pPr algn="l" indent="0" marL="0">
              <a:lnSpc>
                <a:spcPts val="2800"/>
              </a:lnSpc>
              <a:buNone/>
            </a:pPr>
            <a:r>
              <a:rPr lang="en-US" sz="1750" dirty="0">
                <a:solidFill>
                  <a:srgbClr val="D6E5EF"/>
                </a:solidFill>
                <a:latin typeface="Roboto" pitchFamily="34" charset="0"/>
                <a:ea typeface="Roboto" pitchFamily="34" charset="-122"/>
                <a:cs typeface="Roboto" pitchFamily="34" charset="-120"/>
              </a:rPr>
              <a:t>Scikit-learn tools are applied to identify the most relevant features, enhancing model performance by reducing noise and redundancy.</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835235"/>
          </a:xfrm>
          <a:prstGeom prst="rect">
            <a:avLst/>
          </a:prstGeom>
        </p:spPr>
      </p:pic>
      <p:sp>
        <p:nvSpPr>
          <p:cNvPr id="3" name="Text 0"/>
          <p:cNvSpPr/>
          <p:nvPr/>
        </p:nvSpPr>
        <p:spPr>
          <a:xfrm>
            <a:off x="793790" y="3635097"/>
            <a:ext cx="10393561" cy="708779"/>
          </a:xfrm>
          <a:prstGeom prst="rect">
            <a:avLst/>
          </a:prstGeom>
          <a:noFill/>
          <a:ln/>
        </p:spPr>
        <p:txBody>
          <a:bodyPr wrap="none" lIns="0" tIns="0" rIns="0" bIns="0" rtlCol="0" anchor="t"/>
          <a:lstStyle/>
          <a:p>
            <a:pPr algn="l" indent="0" marL="0">
              <a:lnSpc>
                <a:spcPts val="5550"/>
              </a:lnSpc>
              <a:buNone/>
            </a:pPr>
            <a:r>
              <a:rPr lang="en-US" sz="4450" dirty="0">
                <a:solidFill>
                  <a:srgbClr val="76B9FF"/>
                </a:solidFill>
                <a:latin typeface="Roboto Slab" pitchFamily="34" charset="0"/>
                <a:ea typeface="Roboto Slab" pitchFamily="34" charset="-122"/>
                <a:cs typeface="Roboto Slab" pitchFamily="34" charset="-120"/>
              </a:rPr>
              <a:t>Machine Learning Model Development</a:t>
            </a:r>
            <a:endParaRPr lang="en-US" sz="4450" dirty="0"/>
          </a:p>
        </p:txBody>
      </p:sp>
      <p:sp>
        <p:nvSpPr>
          <p:cNvPr id="4" name="Shape 1"/>
          <p:cNvSpPr/>
          <p:nvPr/>
        </p:nvSpPr>
        <p:spPr>
          <a:xfrm>
            <a:off x="793790" y="4684038"/>
            <a:ext cx="510302" cy="510302"/>
          </a:xfrm>
          <a:prstGeom prst="roundRect">
            <a:avLst>
              <a:gd name="adj" fmla="val 6667"/>
            </a:avLst>
          </a:prstGeom>
          <a:solidFill>
            <a:srgbClr val="3F4652"/>
          </a:solidFill>
          <a:ln/>
        </p:spPr>
      </p:sp>
      <p:sp>
        <p:nvSpPr>
          <p:cNvPr id="5" name="Text 2"/>
          <p:cNvSpPr/>
          <p:nvPr/>
        </p:nvSpPr>
        <p:spPr>
          <a:xfrm>
            <a:off x="1530906" y="4761905"/>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D6E5EF"/>
                </a:solidFill>
                <a:latin typeface="Roboto Slab" pitchFamily="34" charset="0"/>
                <a:ea typeface="Roboto Slab" pitchFamily="34" charset="-122"/>
                <a:cs typeface="Roboto Slab" pitchFamily="34" charset="-120"/>
              </a:rPr>
              <a:t>Models Explored</a:t>
            </a:r>
            <a:endParaRPr lang="en-US" sz="2200" dirty="0"/>
          </a:p>
        </p:txBody>
      </p:sp>
      <p:sp>
        <p:nvSpPr>
          <p:cNvPr id="6" name="Text 3"/>
          <p:cNvSpPr/>
          <p:nvPr/>
        </p:nvSpPr>
        <p:spPr>
          <a:xfrm>
            <a:off x="1530906" y="5252323"/>
            <a:ext cx="3421499" cy="2177415"/>
          </a:xfrm>
          <a:prstGeom prst="rect">
            <a:avLst/>
          </a:prstGeom>
          <a:noFill/>
          <a:ln/>
        </p:spPr>
        <p:txBody>
          <a:bodyPr wrap="square" lIns="0" tIns="0" rIns="0" bIns="0" rtlCol="0" anchor="t"/>
          <a:lstStyle/>
          <a:p>
            <a:pPr algn="l" indent="0" marL="0">
              <a:lnSpc>
                <a:spcPts val="2850"/>
              </a:lnSpc>
              <a:buNone/>
            </a:pPr>
            <a:r>
              <a:rPr lang="en-US" sz="1750" dirty="0">
                <a:solidFill>
                  <a:srgbClr val="D6E5EF"/>
                </a:solidFill>
                <a:latin typeface="Roboto" pitchFamily="34" charset="0"/>
                <a:ea typeface="Roboto" pitchFamily="34" charset="-122"/>
                <a:cs typeface="Roboto" pitchFamily="34" charset="-120"/>
              </a:rPr>
              <a:t>Logistic Regression, Random Forest, Support Vector Machines, and Gradient Boosting were considered for their balance between accuracy and interpretability.</a:t>
            </a:r>
            <a:endParaRPr lang="en-US" sz="1750" dirty="0"/>
          </a:p>
        </p:txBody>
      </p:sp>
      <p:sp>
        <p:nvSpPr>
          <p:cNvPr id="7" name="Shape 4"/>
          <p:cNvSpPr/>
          <p:nvPr/>
        </p:nvSpPr>
        <p:spPr>
          <a:xfrm>
            <a:off x="5235893" y="4684038"/>
            <a:ext cx="510302" cy="510302"/>
          </a:xfrm>
          <a:prstGeom prst="roundRect">
            <a:avLst>
              <a:gd name="adj" fmla="val 6667"/>
            </a:avLst>
          </a:prstGeom>
          <a:solidFill>
            <a:srgbClr val="3F4652"/>
          </a:solidFill>
          <a:ln/>
        </p:spPr>
      </p:sp>
      <p:sp>
        <p:nvSpPr>
          <p:cNvPr id="8" name="Text 5"/>
          <p:cNvSpPr/>
          <p:nvPr/>
        </p:nvSpPr>
        <p:spPr>
          <a:xfrm>
            <a:off x="5973008" y="4761905"/>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D6E5EF"/>
                </a:solidFill>
                <a:latin typeface="Roboto Slab" pitchFamily="34" charset="0"/>
                <a:ea typeface="Roboto Slab" pitchFamily="34" charset="-122"/>
                <a:cs typeface="Roboto Slab" pitchFamily="34" charset="-120"/>
              </a:rPr>
              <a:t>Selection Criteria</a:t>
            </a:r>
            <a:endParaRPr lang="en-US" sz="2200" dirty="0"/>
          </a:p>
        </p:txBody>
      </p:sp>
      <p:sp>
        <p:nvSpPr>
          <p:cNvPr id="9" name="Text 6"/>
          <p:cNvSpPr/>
          <p:nvPr/>
        </p:nvSpPr>
        <p:spPr>
          <a:xfrm>
            <a:off x="5973008" y="5252323"/>
            <a:ext cx="3421499" cy="1814513"/>
          </a:xfrm>
          <a:prstGeom prst="rect">
            <a:avLst/>
          </a:prstGeom>
          <a:noFill/>
          <a:ln/>
        </p:spPr>
        <p:txBody>
          <a:bodyPr wrap="square" lIns="0" tIns="0" rIns="0" bIns="0" rtlCol="0" anchor="t"/>
          <a:lstStyle/>
          <a:p>
            <a:pPr algn="l" indent="0" marL="0">
              <a:lnSpc>
                <a:spcPts val="2850"/>
              </a:lnSpc>
              <a:buNone/>
            </a:pPr>
            <a:r>
              <a:rPr lang="en-US" sz="1750" dirty="0">
                <a:solidFill>
                  <a:srgbClr val="D6E5EF"/>
                </a:solidFill>
                <a:latin typeface="Roboto" pitchFamily="34" charset="0"/>
                <a:ea typeface="Roboto" pitchFamily="34" charset="-122"/>
                <a:cs typeface="Roboto" pitchFamily="34" charset="-120"/>
              </a:rPr>
              <a:t>Model choice was driven by predictive accuracy, computational efficiency, and the ability to explain results to stakeholders.</a:t>
            </a:r>
            <a:endParaRPr lang="en-US" sz="1750" dirty="0"/>
          </a:p>
        </p:txBody>
      </p:sp>
      <p:sp>
        <p:nvSpPr>
          <p:cNvPr id="10" name="Shape 7"/>
          <p:cNvSpPr/>
          <p:nvPr/>
        </p:nvSpPr>
        <p:spPr>
          <a:xfrm>
            <a:off x="9677995" y="4684038"/>
            <a:ext cx="510302" cy="510302"/>
          </a:xfrm>
          <a:prstGeom prst="roundRect">
            <a:avLst>
              <a:gd name="adj" fmla="val 6667"/>
            </a:avLst>
          </a:prstGeom>
          <a:solidFill>
            <a:srgbClr val="3F4652"/>
          </a:solidFill>
          <a:ln/>
        </p:spPr>
      </p:sp>
      <p:sp>
        <p:nvSpPr>
          <p:cNvPr id="11" name="Text 8"/>
          <p:cNvSpPr/>
          <p:nvPr/>
        </p:nvSpPr>
        <p:spPr>
          <a:xfrm>
            <a:off x="10415111" y="4761905"/>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D6E5EF"/>
                </a:solidFill>
                <a:latin typeface="Roboto Slab" pitchFamily="34" charset="0"/>
                <a:ea typeface="Roboto Slab" pitchFamily="34" charset="-122"/>
                <a:cs typeface="Roboto Slab" pitchFamily="34" charset="-120"/>
              </a:rPr>
              <a:t>Frameworks Used</a:t>
            </a:r>
            <a:endParaRPr lang="en-US" sz="2200" dirty="0"/>
          </a:p>
        </p:txBody>
      </p:sp>
      <p:sp>
        <p:nvSpPr>
          <p:cNvPr id="12" name="Text 9"/>
          <p:cNvSpPr/>
          <p:nvPr/>
        </p:nvSpPr>
        <p:spPr>
          <a:xfrm>
            <a:off x="10415111" y="5252323"/>
            <a:ext cx="3421499" cy="1814513"/>
          </a:xfrm>
          <a:prstGeom prst="rect">
            <a:avLst/>
          </a:prstGeom>
          <a:noFill/>
          <a:ln/>
        </p:spPr>
        <p:txBody>
          <a:bodyPr wrap="square" lIns="0" tIns="0" rIns="0" bIns="0" rtlCol="0" anchor="t"/>
          <a:lstStyle/>
          <a:p>
            <a:pPr algn="l" indent="0" marL="0">
              <a:lnSpc>
                <a:spcPts val="2850"/>
              </a:lnSpc>
              <a:buNone/>
            </a:pPr>
            <a:r>
              <a:rPr lang="en-US" sz="1750" dirty="0">
                <a:solidFill>
                  <a:srgbClr val="D6E5EF"/>
                </a:solidFill>
                <a:latin typeface="Roboto" pitchFamily="34" charset="0"/>
                <a:ea typeface="Roboto" pitchFamily="34" charset="-122"/>
                <a:cs typeface="Roboto" pitchFamily="34" charset="-120"/>
              </a:rPr>
              <a:t>Scikit-learn facilitated model training, evaluation, and validation, forming a flexible and powerful development environment.</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2256473"/>
            <a:ext cx="8819198" cy="708779"/>
          </a:xfrm>
          <a:prstGeom prst="rect">
            <a:avLst/>
          </a:prstGeom>
          <a:noFill/>
          <a:ln/>
        </p:spPr>
        <p:txBody>
          <a:bodyPr wrap="none" lIns="0" tIns="0" rIns="0" bIns="0" rtlCol="0" anchor="t"/>
          <a:lstStyle/>
          <a:p>
            <a:pPr algn="l" indent="0" marL="0">
              <a:lnSpc>
                <a:spcPts val="5550"/>
              </a:lnSpc>
              <a:buNone/>
            </a:pPr>
            <a:r>
              <a:rPr lang="en-US" sz="4450" dirty="0">
                <a:solidFill>
                  <a:srgbClr val="76B9FF"/>
                </a:solidFill>
                <a:latin typeface="Roboto Slab" pitchFamily="34" charset="0"/>
                <a:ea typeface="Roboto Slab" pitchFamily="34" charset="-122"/>
                <a:cs typeface="Roboto Slab" pitchFamily="34" charset="-120"/>
              </a:rPr>
              <a:t>Model Evaluation and Validation</a:t>
            </a:r>
            <a:endParaRPr lang="en-US" sz="4450" dirty="0"/>
          </a:p>
        </p:txBody>
      </p:sp>
      <p:sp>
        <p:nvSpPr>
          <p:cNvPr id="3" name="Text 1"/>
          <p:cNvSpPr/>
          <p:nvPr/>
        </p:nvSpPr>
        <p:spPr>
          <a:xfrm>
            <a:off x="793790" y="3532227"/>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76B9FF"/>
                </a:solidFill>
                <a:latin typeface="Roboto Slab" pitchFamily="34" charset="0"/>
                <a:ea typeface="Roboto Slab" pitchFamily="34" charset="-122"/>
                <a:cs typeface="Roboto Slab" pitchFamily="34" charset="-120"/>
              </a:rPr>
              <a:t>Evaluation Metrics</a:t>
            </a:r>
            <a:endParaRPr lang="en-US" sz="2200" dirty="0"/>
          </a:p>
        </p:txBody>
      </p:sp>
      <p:sp>
        <p:nvSpPr>
          <p:cNvPr id="4" name="Text 2"/>
          <p:cNvSpPr/>
          <p:nvPr/>
        </p:nvSpPr>
        <p:spPr>
          <a:xfrm>
            <a:off x="793790" y="4113371"/>
            <a:ext cx="62447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D6E5EF"/>
                </a:solidFill>
                <a:latin typeface="Roboto" pitchFamily="34" charset="0"/>
                <a:ea typeface="Roboto" pitchFamily="34" charset="-122"/>
                <a:cs typeface="Roboto" pitchFamily="34" charset="-120"/>
              </a:rPr>
              <a:t>Precision to minimize false positives</a:t>
            </a:r>
            <a:endParaRPr lang="en-US" sz="1750" dirty="0"/>
          </a:p>
        </p:txBody>
      </p:sp>
      <p:sp>
        <p:nvSpPr>
          <p:cNvPr id="5" name="Text 3"/>
          <p:cNvSpPr/>
          <p:nvPr/>
        </p:nvSpPr>
        <p:spPr>
          <a:xfrm>
            <a:off x="793790" y="4555569"/>
            <a:ext cx="62447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D6E5EF"/>
                </a:solidFill>
                <a:latin typeface="Roboto" pitchFamily="34" charset="0"/>
                <a:ea typeface="Roboto" pitchFamily="34" charset="-122"/>
                <a:cs typeface="Roboto" pitchFamily="34" charset="-120"/>
              </a:rPr>
              <a:t>Recall to detect actual crime events</a:t>
            </a:r>
            <a:endParaRPr lang="en-US" sz="1750" dirty="0"/>
          </a:p>
        </p:txBody>
      </p:sp>
      <p:sp>
        <p:nvSpPr>
          <p:cNvPr id="6" name="Text 4"/>
          <p:cNvSpPr/>
          <p:nvPr/>
        </p:nvSpPr>
        <p:spPr>
          <a:xfrm>
            <a:off x="793790" y="4997768"/>
            <a:ext cx="62447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D6E5EF"/>
                </a:solidFill>
                <a:latin typeface="Roboto" pitchFamily="34" charset="0"/>
                <a:ea typeface="Roboto" pitchFamily="34" charset="-122"/>
                <a:cs typeface="Roboto" pitchFamily="34" charset="-120"/>
              </a:rPr>
              <a:t>F1-score balancing precision and recall</a:t>
            </a:r>
            <a:endParaRPr lang="en-US" sz="1750" dirty="0"/>
          </a:p>
        </p:txBody>
      </p:sp>
      <p:sp>
        <p:nvSpPr>
          <p:cNvPr id="7" name="Text 5"/>
          <p:cNvSpPr/>
          <p:nvPr/>
        </p:nvSpPr>
        <p:spPr>
          <a:xfrm>
            <a:off x="793790" y="5439966"/>
            <a:ext cx="62447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D6E5EF"/>
                </a:solidFill>
                <a:latin typeface="Roboto" pitchFamily="34" charset="0"/>
                <a:ea typeface="Roboto" pitchFamily="34" charset="-122"/>
                <a:cs typeface="Roboto" pitchFamily="34" charset="-120"/>
              </a:rPr>
              <a:t>AUC-ROC indicating overall model discrimination ability</a:t>
            </a:r>
            <a:endParaRPr lang="en-US" sz="1750" dirty="0"/>
          </a:p>
        </p:txBody>
      </p:sp>
      <p:sp>
        <p:nvSpPr>
          <p:cNvPr id="8" name="Text 6"/>
          <p:cNvSpPr/>
          <p:nvPr/>
        </p:nvSpPr>
        <p:spPr>
          <a:xfrm>
            <a:off x="7599521" y="3532227"/>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76B9FF"/>
                </a:solidFill>
                <a:latin typeface="Roboto Slab" pitchFamily="34" charset="0"/>
                <a:ea typeface="Roboto Slab" pitchFamily="34" charset="-122"/>
                <a:cs typeface="Roboto Slab" pitchFamily="34" charset="-120"/>
              </a:rPr>
              <a:t>Robust Validation</a:t>
            </a:r>
            <a:endParaRPr lang="en-US" sz="2200" dirty="0"/>
          </a:p>
        </p:txBody>
      </p:sp>
      <p:sp>
        <p:nvSpPr>
          <p:cNvPr id="9" name="Text 7"/>
          <p:cNvSpPr/>
          <p:nvPr/>
        </p:nvSpPr>
        <p:spPr>
          <a:xfrm>
            <a:off x="7599521" y="4113371"/>
            <a:ext cx="6244709" cy="725805"/>
          </a:xfrm>
          <a:prstGeom prst="rect">
            <a:avLst/>
          </a:prstGeom>
          <a:noFill/>
          <a:ln/>
        </p:spPr>
        <p:txBody>
          <a:bodyPr wrap="square" lIns="0" tIns="0" rIns="0" bIns="0" rtlCol="0" anchor="t"/>
          <a:lstStyle/>
          <a:p>
            <a:pPr algn="l" indent="0" marL="0">
              <a:lnSpc>
                <a:spcPts val="2850"/>
              </a:lnSpc>
              <a:buNone/>
            </a:pPr>
            <a:r>
              <a:rPr lang="en-US" sz="1750" dirty="0">
                <a:solidFill>
                  <a:srgbClr val="D6E5EF"/>
                </a:solidFill>
                <a:latin typeface="Roboto" pitchFamily="34" charset="0"/>
                <a:ea typeface="Roboto" pitchFamily="34" charset="-122"/>
                <a:cs typeface="Roboto" pitchFamily="34" charset="-120"/>
              </a:rPr>
              <a:t>10-fold cross-validation techniques ensured model generalizability and minimized overfitting risks.</a:t>
            </a:r>
            <a:endParaRPr lang="en-US" sz="1750" dirty="0"/>
          </a:p>
        </p:txBody>
      </p:sp>
      <p:sp>
        <p:nvSpPr>
          <p:cNvPr id="10" name="Text 8"/>
          <p:cNvSpPr/>
          <p:nvPr/>
        </p:nvSpPr>
        <p:spPr>
          <a:xfrm>
            <a:off x="7599521" y="5043249"/>
            <a:ext cx="6244709" cy="725805"/>
          </a:xfrm>
          <a:prstGeom prst="rect">
            <a:avLst/>
          </a:prstGeom>
          <a:noFill/>
          <a:ln/>
        </p:spPr>
        <p:txBody>
          <a:bodyPr wrap="square" lIns="0" tIns="0" rIns="0" bIns="0" rtlCol="0" anchor="t"/>
          <a:lstStyle/>
          <a:p>
            <a:pPr algn="l" indent="0" marL="0">
              <a:lnSpc>
                <a:spcPts val="2850"/>
              </a:lnSpc>
              <a:buNone/>
            </a:pPr>
            <a:r>
              <a:rPr lang="en-US" sz="1750" dirty="0">
                <a:solidFill>
                  <a:srgbClr val="D6E5EF"/>
                </a:solidFill>
                <a:latin typeface="Roboto" pitchFamily="34" charset="0"/>
                <a:ea typeface="Roboto" pitchFamily="34" charset="-122"/>
                <a:cs typeface="Roboto" pitchFamily="34" charset="-120"/>
              </a:rPr>
              <a:t>Hyperparameter tuning refined settings to optimize predictive power without unnecessary computational overhead.</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1682353"/>
            <a:ext cx="7348538" cy="708779"/>
          </a:xfrm>
          <a:prstGeom prst="rect">
            <a:avLst/>
          </a:prstGeom>
          <a:noFill/>
          <a:ln/>
        </p:spPr>
        <p:txBody>
          <a:bodyPr wrap="none" lIns="0" tIns="0" rIns="0" bIns="0" rtlCol="0" anchor="t"/>
          <a:lstStyle/>
          <a:p>
            <a:pPr algn="l" indent="0" marL="0">
              <a:lnSpc>
                <a:spcPts val="5550"/>
              </a:lnSpc>
              <a:buNone/>
            </a:pPr>
            <a:r>
              <a:rPr lang="en-US" sz="4450" dirty="0">
                <a:solidFill>
                  <a:srgbClr val="76B9FF"/>
                </a:solidFill>
                <a:latin typeface="Roboto Slab" pitchFamily="34" charset="0"/>
                <a:ea typeface="Roboto Slab" pitchFamily="34" charset="-122"/>
                <a:cs typeface="Roboto Slab" pitchFamily="34" charset="-120"/>
              </a:rPr>
              <a:t>Power BI Dashboard Design</a:t>
            </a:r>
            <a:endParaRPr lang="en-US" sz="4450" dirty="0"/>
          </a:p>
        </p:txBody>
      </p:sp>
      <p:pic>
        <p:nvPicPr>
          <p:cNvPr id="4" name="Image 1" descr="preencoded.png">    </p:cNvPr>
          <p:cNvPicPr>
            <a:picLocks noChangeAspect="1"/>
          </p:cNvPicPr>
          <p:nvPr/>
        </p:nvPicPr>
        <p:blipFill>
          <a:blip r:embed="rId2"/>
          <a:stretch>
            <a:fillRect/>
          </a:stretch>
        </p:blipFill>
        <p:spPr>
          <a:xfrm>
            <a:off x="6280190" y="2731294"/>
            <a:ext cx="566976" cy="566976"/>
          </a:xfrm>
          <a:prstGeom prst="rect">
            <a:avLst/>
          </a:prstGeom>
        </p:spPr>
      </p:pic>
      <p:sp>
        <p:nvSpPr>
          <p:cNvPr id="5" name="Text 1"/>
          <p:cNvSpPr/>
          <p:nvPr/>
        </p:nvSpPr>
        <p:spPr>
          <a:xfrm>
            <a:off x="6280190" y="3525083"/>
            <a:ext cx="2329815" cy="354330"/>
          </a:xfrm>
          <a:prstGeom prst="rect">
            <a:avLst/>
          </a:prstGeom>
          <a:noFill/>
          <a:ln/>
        </p:spPr>
        <p:txBody>
          <a:bodyPr wrap="none" lIns="0" tIns="0" rIns="0" bIns="0" rtlCol="0" anchor="t"/>
          <a:lstStyle/>
          <a:p>
            <a:pPr algn="l" indent="0" marL="0">
              <a:lnSpc>
                <a:spcPts val="2750"/>
              </a:lnSpc>
              <a:buNone/>
            </a:pPr>
            <a:r>
              <a:rPr lang="en-US" sz="2200" dirty="0">
                <a:solidFill>
                  <a:srgbClr val="D6E5EF"/>
                </a:solidFill>
                <a:latin typeface="Roboto Slab" pitchFamily="34" charset="0"/>
                <a:ea typeface="Roboto Slab" pitchFamily="34" charset="-122"/>
                <a:cs typeface="Roboto Slab" pitchFamily="34" charset="-120"/>
              </a:rPr>
              <a:t>Crime Hotspots</a:t>
            </a:r>
            <a:endParaRPr lang="en-US" sz="2200" dirty="0"/>
          </a:p>
        </p:txBody>
      </p:sp>
      <p:sp>
        <p:nvSpPr>
          <p:cNvPr id="6" name="Text 2"/>
          <p:cNvSpPr/>
          <p:nvPr/>
        </p:nvSpPr>
        <p:spPr>
          <a:xfrm>
            <a:off x="6280190" y="4015502"/>
            <a:ext cx="2329815" cy="1814513"/>
          </a:xfrm>
          <a:prstGeom prst="rect">
            <a:avLst/>
          </a:prstGeom>
          <a:noFill/>
          <a:ln/>
        </p:spPr>
        <p:txBody>
          <a:bodyPr wrap="square" lIns="0" tIns="0" rIns="0" bIns="0" rtlCol="0" anchor="t"/>
          <a:lstStyle/>
          <a:p>
            <a:pPr algn="l" indent="0" marL="0">
              <a:lnSpc>
                <a:spcPts val="2850"/>
              </a:lnSpc>
              <a:buNone/>
            </a:pPr>
            <a:r>
              <a:rPr lang="en-US" sz="1750" dirty="0">
                <a:solidFill>
                  <a:srgbClr val="D6E5EF"/>
                </a:solidFill>
                <a:latin typeface="Roboto" pitchFamily="34" charset="0"/>
                <a:ea typeface="Roboto" pitchFamily="34" charset="-122"/>
                <a:cs typeface="Roboto" pitchFamily="34" charset="-120"/>
              </a:rPr>
              <a:t>Visual geographic representation highlights high-risk areas to prioritize interventions.</a:t>
            </a:r>
            <a:endParaRPr lang="en-US" sz="1750" dirty="0"/>
          </a:p>
        </p:txBody>
      </p:sp>
      <p:pic>
        <p:nvPicPr>
          <p:cNvPr id="7" name="Image 2" descr="preencoded.png">    </p:cNvPr>
          <p:cNvPicPr>
            <a:picLocks noChangeAspect="1"/>
          </p:cNvPicPr>
          <p:nvPr/>
        </p:nvPicPr>
        <p:blipFill>
          <a:blip r:embed="rId3"/>
          <a:stretch>
            <a:fillRect/>
          </a:stretch>
        </p:blipFill>
        <p:spPr>
          <a:xfrm>
            <a:off x="8893493" y="2731294"/>
            <a:ext cx="566976" cy="566976"/>
          </a:xfrm>
          <a:prstGeom prst="rect">
            <a:avLst/>
          </a:prstGeom>
        </p:spPr>
      </p:pic>
      <p:sp>
        <p:nvSpPr>
          <p:cNvPr id="8" name="Text 3"/>
          <p:cNvSpPr/>
          <p:nvPr/>
        </p:nvSpPr>
        <p:spPr>
          <a:xfrm>
            <a:off x="8893493" y="3525083"/>
            <a:ext cx="2329815" cy="354330"/>
          </a:xfrm>
          <a:prstGeom prst="rect">
            <a:avLst/>
          </a:prstGeom>
          <a:noFill/>
          <a:ln/>
        </p:spPr>
        <p:txBody>
          <a:bodyPr wrap="none" lIns="0" tIns="0" rIns="0" bIns="0" rtlCol="0" anchor="t"/>
          <a:lstStyle/>
          <a:p>
            <a:pPr algn="l" indent="0" marL="0">
              <a:lnSpc>
                <a:spcPts val="2750"/>
              </a:lnSpc>
              <a:buNone/>
            </a:pPr>
            <a:r>
              <a:rPr lang="en-US" sz="2200" dirty="0">
                <a:solidFill>
                  <a:srgbClr val="D6E5EF"/>
                </a:solidFill>
                <a:latin typeface="Roboto Slab" pitchFamily="34" charset="0"/>
                <a:ea typeface="Roboto Slab" pitchFamily="34" charset="-122"/>
                <a:cs typeface="Roboto Slab" pitchFamily="34" charset="-120"/>
              </a:rPr>
              <a:t>Insightful Charts</a:t>
            </a:r>
            <a:endParaRPr lang="en-US" sz="2200" dirty="0"/>
          </a:p>
        </p:txBody>
      </p:sp>
      <p:sp>
        <p:nvSpPr>
          <p:cNvPr id="9" name="Text 4"/>
          <p:cNvSpPr/>
          <p:nvPr/>
        </p:nvSpPr>
        <p:spPr>
          <a:xfrm>
            <a:off x="8893493" y="4015502"/>
            <a:ext cx="2329815" cy="1814513"/>
          </a:xfrm>
          <a:prstGeom prst="rect">
            <a:avLst/>
          </a:prstGeom>
          <a:noFill/>
          <a:ln/>
        </p:spPr>
        <p:txBody>
          <a:bodyPr wrap="square" lIns="0" tIns="0" rIns="0" bIns="0" rtlCol="0" anchor="t"/>
          <a:lstStyle/>
          <a:p>
            <a:pPr algn="l" indent="0" marL="0">
              <a:lnSpc>
                <a:spcPts val="2850"/>
              </a:lnSpc>
              <a:buNone/>
            </a:pPr>
            <a:r>
              <a:rPr lang="en-US" sz="1750" dirty="0">
                <a:solidFill>
                  <a:srgbClr val="D6E5EF"/>
                </a:solidFill>
                <a:latin typeface="Roboto" pitchFamily="34" charset="0"/>
                <a:ea typeface="Roboto" pitchFamily="34" charset="-122"/>
                <a:cs typeface="Roboto" pitchFamily="34" charset="-120"/>
              </a:rPr>
              <a:t>Diverse graphs provide temporal and demographic insights, revealing trends and patterns.</a:t>
            </a:r>
            <a:endParaRPr lang="en-US" sz="1750" dirty="0"/>
          </a:p>
        </p:txBody>
      </p:sp>
      <p:pic>
        <p:nvPicPr>
          <p:cNvPr id="10" name="Image 3" descr="preencoded.png">    </p:cNvPr>
          <p:cNvPicPr>
            <a:picLocks noChangeAspect="1"/>
          </p:cNvPicPr>
          <p:nvPr/>
        </p:nvPicPr>
        <p:blipFill>
          <a:blip r:embed="rId4"/>
          <a:stretch>
            <a:fillRect/>
          </a:stretch>
        </p:blipFill>
        <p:spPr>
          <a:xfrm>
            <a:off x="11506795" y="2731294"/>
            <a:ext cx="566976" cy="566976"/>
          </a:xfrm>
          <a:prstGeom prst="rect">
            <a:avLst/>
          </a:prstGeom>
        </p:spPr>
      </p:pic>
      <p:sp>
        <p:nvSpPr>
          <p:cNvPr id="11" name="Text 5"/>
          <p:cNvSpPr/>
          <p:nvPr/>
        </p:nvSpPr>
        <p:spPr>
          <a:xfrm>
            <a:off x="11506795" y="3525083"/>
            <a:ext cx="2329815" cy="708660"/>
          </a:xfrm>
          <a:prstGeom prst="rect">
            <a:avLst/>
          </a:prstGeom>
          <a:noFill/>
          <a:ln/>
        </p:spPr>
        <p:txBody>
          <a:bodyPr wrap="square" lIns="0" tIns="0" rIns="0" bIns="0" rtlCol="0" anchor="t"/>
          <a:lstStyle/>
          <a:p>
            <a:pPr algn="l" indent="0" marL="0">
              <a:lnSpc>
                <a:spcPts val="2750"/>
              </a:lnSpc>
              <a:buNone/>
            </a:pPr>
            <a:r>
              <a:rPr lang="en-US" sz="2200" dirty="0">
                <a:solidFill>
                  <a:srgbClr val="D6E5EF"/>
                </a:solidFill>
                <a:latin typeface="Roboto Slab" pitchFamily="34" charset="0"/>
                <a:ea typeface="Roboto Slab" pitchFamily="34" charset="-122"/>
                <a:cs typeface="Roboto Slab" pitchFamily="34" charset="-120"/>
              </a:rPr>
              <a:t>User Accessibility</a:t>
            </a:r>
            <a:endParaRPr lang="en-US" sz="2200" dirty="0"/>
          </a:p>
        </p:txBody>
      </p:sp>
      <p:sp>
        <p:nvSpPr>
          <p:cNvPr id="12" name="Text 6"/>
          <p:cNvSpPr/>
          <p:nvPr/>
        </p:nvSpPr>
        <p:spPr>
          <a:xfrm>
            <a:off x="11506795" y="4369832"/>
            <a:ext cx="2329815" cy="2177415"/>
          </a:xfrm>
          <a:prstGeom prst="rect">
            <a:avLst/>
          </a:prstGeom>
          <a:noFill/>
          <a:ln/>
        </p:spPr>
        <p:txBody>
          <a:bodyPr wrap="square" lIns="0" tIns="0" rIns="0" bIns="0" rtlCol="0" anchor="t"/>
          <a:lstStyle/>
          <a:p>
            <a:pPr algn="l" indent="0" marL="0">
              <a:lnSpc>
                <a:spcPts val="2850"/>
              </a:lnSpc>
              <a:buNone/>
            </a:pPr>
            <a:r>
              <a:rPr lang="en-US" sz="1750" dirty="0">
                <a:solidFill>
                  <a:srgbClr val="D6E5EF"/>
                </a:solidFill>
                <a:latin typeface="Roboto" pitchFamily="34" charset="0"/>
                <a:ea typeface="Roboto" pitchFamily="34" charset="-122"/>
                <a:cs typeface="Roboto" pitchFamily="34" charset="-120"/>
              </a:rPr>
              <a:t>Designed with simplicity to suit law enforcement and community members alike for effective decision-making.</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684371" y="539591"/>
            <a:ext cx="7775258" cy="1222058"/>
          </a:xfrm>
          <a:prstGeom prst="rect">
            <a:avLst/>
          </a:prstGeom>
          <a:noFill/>
          <a:ln/>
        </p:spPr>
        <p:txBody>
          <a:bodyPr wrap="square" lIns="0" tIns="0" rIns="0" bIns="0" rtlCol="0" anchor="t"/>
          <a:lstStyle/>
          <a:p>
            <a:pPr algn="l" indent="0" marL="0">
              <a:lnSpc>
                <a:spcPts val="4800"/>
              </a:lnSpc>
              <a:buNone/>
            </a:pPr>
            <a:r>
              <a:rPr lang="en-US" sz="3800" dirty="0">
                <a:solidFill>
                  <a:srgbClr val="76B9FF"/>
                </a:solidFill>
                <a:latin typeface="Roboto Slab" pitchFamily="34" charset="0"/>
                <a:ea typeface="Roboto Slab" pitchFamily="34" charset="-122"/>
                <a:cs typeface="Roboto Slab" pitchFamily="34" charset="-120"/>
              </a:rPr>
              <a:t>Real-World Impact and Case Studies</a:t>
            </a:r>
            <a:endParaRPr lang="en-US" sz="3800" dirty="0"/>
          </a:p>
        </p:txBody>
      </p:sp>
      <p:sp>
        <p:nvSpPr>
          <p:cNvPr id="4" name="Shape 1"/>
          <p:cNvSpPr/>
          <p:nvPr/>
        </p:nvSpPr>
        <p:spPr>
          <a:xfrm>
            <a:off x="684371" y="2054900"/>
            <a:ext cx="439936" cy="439936"/>
          </a:xfrm>
          <a:prstGeom prst="roundRect">
            <a:avLst>
              <a:gd name="adj" fmla="val 6668"/>
            </a:avLst>
          </a:prstGeom>
          <a:solidFill>
            <a:srgbClr val="3F4652"/>
          </a:solidFill>
          <a:ln/>
        </p:spPr>
      </p:sp>
      <p:sp>
        <p:nvSpPr>
          <p:cNvPr id="5" name="Text 2"/>
          <p:cNvSpPr/>
          <p:nvPr/>
        </p:nvSpPr>
        <p:spPr>
          <a:xfrm>
            <a:off x="757654" y="2091511"/>
            <a:ext cx="293251" cy="366593"/>
          </a:xfrm>
          <a:prstGeom prst="rect">
            <a:avLst/>
          </a:prstGeom>
          <a:noFill/>
          <a:ln/>
        </p:spPr>
        <p:txBody>
          <a:bodyPr wrap="none" lIns="0" tIns="0" rIns="0" bIns="0" rtlCol="0" anchor="t"/>
          <a:lstStyle/>
          <a:p>
            <a:pPr algn="ctr" indent="0" marL="0">
              <a:lnSpc>
                <a:spcPts val="2300"/>
              </a:lnSpc>
              <a:buNone/>
            </a:pPr>
            <a:r>
              <a:rPr lang="en-US" sz="2300" dirty="0">
                <a:solidFill>
                  <a:srgbClr val="D6E5EF"/>
                </a:solidFill>
                <a:latin typeface="Roboto Slab" pitchFamily="34" charset="0"/>
                <a:ea typeface="Roboto Slab" pitchFamily="34" charset="-122"/>
                <a:cs typeface="Roboto Slab" pitchFamily="34" charset="-120"/>
              </a:rPr>
              <a:t>1</a:t>
            </a:r>
            <a:endParaRPr lang="en-US" sz="2300" dirty="0"/>
          </a:p>
        </p:txBody>
      </p:sp>
      <p:sp>
        <p:nvSpPr>
          <p:cNvPr id="6" name="Text 3"/>
          <p:cNvSpPr/>
          <p:nvPr/>
        </p:nvSpPr>
        <p:spPr>
          <a:xfrm>
            <a:off x="1319808" y="2122051"/>
            <a:ext cx="2444353" cy="305514"/>
          </a:xfrm>
          <a:prstGeom prst="rect">
            <a:avLst/>
          </a:prstGeom>
          <a:noFill/>
          <a:ln/>
        </p:spPr>
        <p:txBody>
          <a:bodyPr wrap="none" lIns="0" tIns="0" rIns="0" bIns="0" rtlCol="0" anchor="t"/>
          <a:lstStyle/>
          <a:p>
            <a:pPr algn="l" indent="0" marL="0">
              <a:lnSpc>
                <a:spcPts val="2400"/>
              </a:lnSpc>
              <a:buNone/>
            </a:pPr>
            <a:r>
              <a:rPr lang="en-US" sz="1900" dirty="0">
                <a:solidFill>
                  <a:srgbClr val="D6E5EF"/>
                </a:solidFill>
                <a:latin typeface="Roboto Slab" pitchFamily="34" charset="0"/>
                <a:ea typeface="Roboto Slab" pitchFamily="34" charset="-122"/>
                <a:cs typeface="Roboto Slab" pitchFamily="34" charset="-120"/>
              </a:rPr>
              <a:t>Pilot Area Success</a:t>
            </a:r>
            <a:endParaRPr lang="en-US" sz="1900" dirty="0"/>
          </a:p>
        </p:txBody>
      </p:sp>
      <p:sp>
        <p:nvSpPr>
          <p:cNvPr id="7" name="Text 4"/>
          <p:cNvSpPr/>
          <p:nvPr/>
        </p:nvSpPr>
        <p:spPr>
          <a:xfrm>
            <a:off x="1319808" y="2544842"/>
            <a:ext cx="7139821" cy="625554"/>
          </a:xfrm>
          <a:prstGeom prst="rect">
            <a:avLst/>
          </a:prstGeom>
          <a:noFill/>
          <a:ln/>
        </p:spPr>
        <p:txBody>
          <a:bodyPr wrap="square" lIns="0" tIns="0" rIns="0" bIns="0" rtlCol="0" anchor="t"/>
          <a:lstStyle/>
          <a:p>
            <a:pPr algn="l" indent="0" marL="0">
              <a:lnSpc>
                <a:spcPts val="2450"/>
              </a:lnSpc>
              <a:buNone/>
            </a:pPr>
            <a:r>
              <a:rPr lang="en-US" sz="1500" dirty="0">
                <a:solidFill>
                  <a:srgbClr val="D6E5EF"/>
                </a:solidFill>
                <a:latin typeface="Roboto" pitchFamily="34" charset="0"/>
                <a:ea typeface="Roboto" pitchFamily="34" charset="-122"/>
                <a:cs typeface="Roboto" pitchFamily="34" charset="-120"/>
              </a:rPr>
              <a:t>A pilot deployment demonstrated a measurable drop in crimes against women through targeted policing informed by predictions.</a:t>
            </a:r>
            <a:endParaRPr lang="en-US" sz="1500" dirty="0"/>
          </a:p>
        </p:txBody>
      </p:sp>
      <p:sp>
        <p:nvSpPr>
          <p:cNvPr id="8" name="Shape 5"/>
          <p:cNvSpPr/>
          <p:nvPr/>
        </p:nvSpPr>
        <p:spPr>
          <a:xfrm>
            <a:off x="684371" y="3561398"/>
            <a:ext cx="439936" cy="439936"/>
          </a:xfrm>
          <a:prstGeom prst="roundRect">
            <a:avLst>
              <a:gd name="adj" fmla="val 6668"/>
            </a:avLst>
          </a:prstGeom>
          <a:solidFill>
            <a:srgbClr val="3F4652"/>
          </a:solidFill>
          <a:ln/>
        </p:spPr>
      </p:sp>
      <p:sp>
        <p:nvSpPr>
          <p:cNvPr id="9" name="Text 6"/>
          <p:cNvSpPr/>
          <p:nvPr/>
        </p:nvSpPr>
        <p:spPr>
          <a:xfrm>
            <a:off x="757654" y="3598009"/>
            <a:ext cx="293251" cy="366593"/>
          </a:xfrm>
          <a:prstGeom prst="rect">
            <a:avLst/>
          </a:prstGeom>
          <a:noFill/>
          <a:ln/>
        </p:spPr>
        <p:txBody>
          <a:bodyPr wrap="none" lIns="0" tIns="0" rIns="0" bIns="0" rtlCol="0" anchor="t"/>
          <a:lstStyle/>
          <a:p>
            <a:pPr algn="ctr" indent="0" marL="0">
              <a:lnSpc>
                <a:spcPts val="2300"/>
              </a:lnSpc>
              <a:buNone/>
            </a:pPr>
            <a:r>
              <a:rPr lang="en-US" sz="2300" dirty="0">
                <a:solidFill>
                  <a:srgbClr val="D6E5EF"/>
                </a:solidFill>
                <a:latin typeface="Roboto Slab" pitchFamily="34" charset="0"/>
                <a:ea typeface="Roboto Slab" pitchFamily="34" charset="-122"/>
                <a:cs typeface="Roboto Slab" pitchFamily="34" charset="-120"/>
              </a:rPr>
              <a:t>2</a:t>
            </a:r>
            <a:endParaRPr lang="en-US" sz="2300" dirty="0"/>
          </a:p>
        </p:txBody>
      </p:sp>
      <p:sp>
        <p:nvSpPr>
          <p:cNvPr id="10" name="Text 7"/>
          <p:cNvSpPr/>
          <p:nvPr/>
        </p:nvSpPr>
        <p:spPr>
          <a:xfrm>
            <a:off x="1319808" y="3628549"/>
            <a:ext cx="2529364" cy="305514"/>
          </a:xfrm>
          <a:prstGeom prst="rect">
            <a:avLst/>
          </a:prstGeom>
          <a:noFill/>
          <a:ln/>
        </p:spPr>
        <p:txBody>
          <a:bodyPr wrap="none" lIns="0" tIns="0" rIns="0" bIns="0" rtlCol="0" anchor="t"/>
          <a:lstStyle/>
          <a:p>
            <a:pPr algn="l" indent="0" marL="0">
              <a:lnSpc>
                <a:spcPts val="2400"/>
              </a:lnSpc>
              <a:buNone/>
            </a:pPr>
            <a:r>
              <a:rPr lang="en-US" sz="1900" dirty="0">
                <a:solidFill>
                  <a:srgbClr val="D6E5EF"/>
                </a:solidFill>
                <a:latin typeface="Roboto Slab" pitchFamily="34" charset="0"/>
                <a:ea typeface="Roboto Slab" pitchFamily="34" charset="-122"/>
                <a:cs typeface="Roboto Slab" pitchFamily="34" charset="-120"/>
              </a:rPr>
              <a:t>Community Feedback</a:t>
            </a:r>
            <a:endParaRPr lang="en-US" sz="1900" dirty="0"/>
          </a:p>
        </p:txBody>
      </p:sp>
      <p:sp>
        <p:nvSpPr>
          <p:cNvPr id="11" name="Text 8"/>
          <p:cNvSpPr/>
          <p:nvPr/>
        </p:nvSpPr>
        <p:spPr>
          <a:xfrm>
            <a:off x="1319808" y="4051340"/>
            <a:ext cx="7139821" cy="625554"/>
          </a:xfrm>
          <a:prstGeom prst="rect">
            <a:avLst/>
          </a:prstGeom>
          <a:noFill/>
          <a:ln/>
        </p:spPr>
        <p:txBody>
          <a:bodyPr wrap="square" lIns="0" tIns="0" rIns="0" bIns="0" rtlCol="0" anchor="t"/>
          <a:lstStyle/>
          <a:p>
            <a:pPr algn="l" indent="0" marL="0">
              <a:lnSpc>
                <a:spcPts val="2450"/>
              </a:lnSpc>
              <a:buNone/>
            </a:pPr>
            <a:r>
              <a:rPr lang="en-US" sz="1500" dirty="0">
                <a:solidFill>
                  <a:srgbClr val="D6E5EF"/>
                </a:solidFill>
                <a:latin typeface="Roboto" pitchFamily="34" charset="0"/>
                <a:ea typeface="Roboto" pitchFamily="34" charset="-122"/>
                <a:cs typeface="Roboto" pitchFamily="34" charset="-120"/>
              </a:rPr>
              <a:t>Engagement programs enhanced trust and data sharing, amplifying the system's effectiveness in real environments.</a:t>
            </a:r>
            <a:endParaRPr lang="en-US" sz="1500" dirty="0"/>
          </a:p>
        </p:txBody>
      </p:sp>
      <p:sp>
        <p:nvSpPr>
          <p:cNvPr id="12" name="Shape 9"/>
          <p:cNvSpPr/>
          <p:nvPr/>
        </p:nvSpPr>
        <p:spPr>
          <a:xfrm>
            <a:off x="684371" y="5067895"/>
            <a:ext cx="439936" cy="439936"/>
          </a:xfrm>
          <a:prstGeom prst="roundRect">
            <a:avLst>
              <a:gd name="adj" fmla="val 6668"/>
            </a:avLst>
          </a:prstGeom>
          <a:solidFill>
            <a:srgbClr val="3F4652"/>
          </a:solidFill>
          <a:ln/>
        </p:spPr>
      </p:sp>
      <p:sp>
        <p:nvSpPr>
          <p:cNvPr id="13" name="Text 10"/>
          <p:cNvSpPr/>
          <p:nvPr/>
        </p:nvSpPr>
        <p:spPr>
          <a:xfrm>
            <a:off x="757654" y="5104507"/>
            <a:ext cx="293251" cy="366593"/>
          </a:xfrm>
          <a:prstGeom prst="rect">
            <a:avLst/>
          </a:prstGeom>
          <a:noFill/>
          <a:ln/>
        </p:spPr>
        <p:txBody>
          <a:bodyPr wrap="none" lIns="0" tIns="0" rIns="0" bIns="0" rtlCol="0" anchor="t"/>
          <a:lstStyle/>
          <a:p>
            <a:pPr algn="ctr" indent="0" marL="0">
              <a:lnSpc>
                <a:spcPts val="2300"/>
              </a:lnSpc>
              <a:buNone/>
            </a:pPr>
            <a:r>
              <a:rPr lang="en-US" sz="2300" dirty="0">
                <a:solidFill>
                  <a:srgbClr val="D6E5EF"/>
                </a:solidFill>
                <a:latin typeface="Roboto Slab" pitchFamily="34" charset="0"/>
                <a:ea typeface="Roboto Slab" pitchFamily="34" charset="-122"/>
                <a:cs typeface="Roboto Slab" pitchFamily="34" charset="-120"/>
              </a:rPr>
              <a:t>3</a:t>
            </a:r>
            <a:endParaRPr lang="en-US" sz="2300" dirty="0"/>
          </a:p>
        </p:txBody>
      </p:sp>
      <p:sp>
        <p:nvSpPr>
          <p:cNvPr id="14" name="Text 11"/>
          <p:cNvSpPr/>
          <p:nvPr/>
        </p:nvSpPr>
        <p:spPr>
          <a:xfrm>
            <a:off x="1319808" y="5135047"/>
            <a:ext cx="2444353" cy="305514"/>
          </a:xfrm>
          <a:prstGeom prst="rect">
            <a:avLst/>
          </a:prstGeom>
          <a:noFill/>
          <a:ln/>
        </p:spPr>
        <p:txBody>
          <a:bodyPr wrap="none" lIns="0" tIns="0" rIns="0" bIns="0" rtlCol="0" anchor="t"/>
          <a:lstStyle/>
          <a:p>
            <a:pPr algn="l" indent="0" marL="0">
              <a:lnSpc>
                <a:spcPts val="2400"/>
              </a:lnSpc>
              <a:buNone/>
            </a:pPr>
            <a:r>
              <a:rPr lang="en-US" sz="1900" dirty="0">
                <a:solidFill>
                  <a:srgbClr val="D6E5EF"/>
                </a:solidFill>
                <a:latin typeface="Roboto Slab" pitchFamily="34" charset="0"/>
                <a:ea typeface="Roboto Slab" pitchFamily="34" charset="-122"/>
                <a:cs typeface="Roboto Slab" pitchFamily="34" charset="-120"/>
              </a:rPr>
              <a:t>Ethical Approach</a:t>
            </a:r>
            <a:endParaRPr lang="en-US" sz="1900" dirty="0"/>
          </a:p>
        </p:txBody>
      </p:sp>
      <p:sp>
        <p:nvSpPr>
          <p:cNvPr id="15" name="Text 12"/>
          <p:cNvSpPr/>
          <p:nvPr/>
        </p:nvSpPr>
        <p:spPr>
          <a:xfrm>
            <a:off x="1319808" y="5557838"/>
            <a:ext cx="7139821" cy="625554"/>
          </a:xfrm>
          <a:prstGeom prst="rect">
            <a:avLst/>
          </a:prstGeom>
          <a:noFill/>
          <a:ln/>
        </p:spPr>
        <p:txBody>
          <a:bodyPr wrap="square" lIns="0" tIns="0" rIns="0" bIns="0" rtlCol="0" anchor="t"/>
          <a:lstStyle/>
          <a:p>
            <a:pPr algn="l" indent="0" marL="0">
              <a:lnSpc>
                <a:spcPts val="2450"/>
              </a:lnSpc>
              <a:buNone/>
            </a:pPr>
            <a:r>
              <a:rPr lang="en-US" sz="1500" dirty="0">
                <a:solidFill>
                  <a:srgbClr val="D6E5EF"/>
                </a:solidFill>
                <a:latin typeface="Roboto" pitchFamily="34" charset="0"/>
                <a:ea typeface="Roboto" pitchFamily="34" charset="-122"/>
                <a:cs typeface="Roboto" pitchFamily="34" charset="-120"/>
              </a:rPr>
              <a:t>Ongoing monitoring addresses bias, ensuring fairness and equity in predictive outcomes.</a:t>
            </a:r>
            <a:endParaRPr lang="en-US" sz="1500" dirty="0"/>
          </a:p>
        </p:txBody>
      </p:sp>
      <p:sp>
        <p:nvSpPr>
          <p:cNvPr id="16" name="Shape 13"/>
          <p:cNvSpPr/>
          <p:nvPr/>
        </p:nvSpPr>
        <p:spPr>
          <a:xfrm>
            <a:off x="684371" y="6574393"/>
            <a:ext cx="439936" cy="439936"/>
          </a:xfrm>
          <a:prstGeom prst="roundRect">
            <a:avLst>
              <a:gd name="adj" fmla="val 6668"/>
            </a:avLst>
          </a:prstGeom>
          <a:solidFill>
            <a:srgbClr val="3F4652"/>
          </a:solidFill>
          <a:ln/>
        </p:spPr>
      </p:sp>
      <p:sp>
        <p:nvSpPr>
          <p:cNvPr id="17" name="Text 14"/>
          <p:cNvSpPr/>
          <p:nvPr/>
        </p:nvSpPr>
        <p:spPr>
          <a:xfrm>
            <a:off x="757654" y="6611005"/>
            <a:ext cx="293251" cy="366593"/>
          </a:xfrm>
          <a:prstGeom prst="rect">
            <a:avLst/>
          </a:prstGeom>
          <a:noFill/>
          <a:ln/>
        </p:spPr>
        <p:txBody>
          <a:bodyPr wrap="none" lIns="0" tIns="0" rIns="0" bIns="0" rtlCol="0" anchor="t"/>
          <a:lstStyle/>
          <a:p>
            <a:pPr algn="ctr" indent="0" marL="0">
              <a:lnSpc>
                <a:spcPts val="2300"/>
              </a:lnSpc>
              <a:buNone/>
            </a:pPr>
            <a:r>
              <a:rPr lang="en-US" sz="2300" dirty="0">
                <a:solidFill>
                  <a:srgbClr val="D6E5EF"/>
                </a:solidFill>
                <a:latin typeface="Roboto Slab" pitchFamily="34" charset="0"/>
                <a:ea typeface="Roboto Slab" pitchFamily="34" charset="-122"/>
                <a:cs typeface="Roboto Slab" pitchFamily="34" charset="-120"/>
              </a:rPr>
              <a:t>4</a:t>
            </a:r>
            <a:endParaRPr lang="en-US" sz="2300" dirty="0"/>
          </a:p>
        </p:txBody>
      </p:sp>
      <p:sp>
        <p:nvSpPr>
          <p:cNvPr id="18" name="Text 15"/>
          <p:cNvSpPr/>
          <p:nvPr/>
        </p:nvSpPr>
        <p:spPr>
          <a:xfrm>
            <a:off x="1319808" y="6641544"/>
            <a:ext cx="2444353" cy="305514"/>
          </a:xfrm>
          <a:prstGeom prst="rect">
            <a:avLst/>
          </a:prstGeom>
          <a:noFill/>
          <a:ln/>
        </p:spPr>
        <p:txBody>
          <a:bodyPr wrap="none" lIns="0" tIns="0" rIns="0" bIns="0" rtlCol="0" anchor="t"/>
          <a:lstStyle/>
          <a:p>
            <a:pPr algn="l" indent="0" marL="0">
              <a:lnSpc>
                <a:spcPts val="2400"/>
              </a:lnSpc>
              <a:buNone/>
            </a:pPr>
            <a:r>
              <a:rPr lang="en-US" sz="1900" dirty="0">
                <a:solidFill>
                  <a:srgbClr val="D6E5EF"/>
                </a:solidFill>
                <a:latin typeface="Roboto Slab" pitchFamily="34" charset="0"/>
                <a:ea typeface="Roboto Slab" pitchFamily="34" charset="-122"/>
                <a:cs typeface="Roboto Slab" pitchFamily="34" charset="-120"/>
              </a:rPr>
              <a:t>Expansion Plans</a:t>
            </a:r>
            <a:endParaRPr lang="en-US" sz="1900" dirty="0"/>
          </a:p>
        </p:txBody>
      </p:sp>
      <p:sp>
        <p:nvSpPr>
          <p:cNvPr id="19" name="Text 16"/>
          <p:cNvSpPr/>
          <p:nvPr/>
        </p:nvSpPr>
        <p:spPr>
          <a:xfrm>
            <a:off x="1319808" y="7064335"/>
            <a:ext cx="7139821" cy="625554"/>
          </a:xfrm>
          <a:prstGeom prst="rect">
            <a:avLst/>
          </a:prstGeom>
          <a:noFill/>
          <a:ln/>
        </p:spPr>
        <p:txBody>
          <a:bodyPr wrap="square" lIns="0" tIns="0" rIns="0" bIns="0" rtlCol="0" anchor="t"/>
          <a:lstStyle/>
          <a:p>
            <a:pPr algn="l" indent="0" marL="0">
              <a:lnSpc>
                <a:spcPts val="2450"/>
              </a:lnSpc>
              <a:buNone/>
            </a:pPr>
            <a:r>
              <a:rPr lang="en-US" sz="1500" dirty="0">
                <a:solidFill>
                  <a:srgbClr val="D6E5EF"/>
                </a:solidFill>
                <a:latin typeface="Roboto" pitchFamily="34" charset="0"/>
                <a:ea typeface="Roboto" pitchFamily="34" charset="-122"/>
                <a:cs typeface="Roboto" pitchFamily="34" charset="-120"/>
              </a:rPr>
              <a:t>Plans include scaling to additional regions and integrating with complementary surveillance and response systems.</a:t>
            </a:r>
            <a:endParaRPr lang="en-US" sz="15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1841063"/>
            <a:ext cx="13042821" cy="1417558"/>
          </a:xfrm>
          <a:prstGeom prst="rect">
            <a:avLst/>
          </a:prstGeom>
          <a:noFill/>
          <a:ln/>
        </p:spPr>
        <p:txBody>
          <a:bodyPr wrap="square" lIns="0" tIns="0" rIns="0" bIns="0" rtlCol="0" anchor="t"/>
          <a:lstStyle/>
          <a:p>
            <a:pPr algn="l" indent="0" marL="0">
              <a:lnSpc>
                <a:spcPts val="5550"/>
              </a:lnSpc>
              <a:buNone/>
            </a:pPr>
            <a:r>
              <a:rPr lang="en-US" sz="4450" dirty="0">
                <a:solidFill>
                  <a:srgbClr val="76B9FF"/>
                </a:solidFill>
                <a:latin typeface="Roboto Slab" pitchFamily="34" charset="0"/>
                <a:ea typeface="Roboto Slab" pitchFamily="34" charset="-122"/>
                <a:cs typeface="Roboto Slab" pitchFamily="34" charset="-120"/>
              </a:rPr>
              <a:t>Conclusion: Empowering Communities with Data</a:t>
            </a:r>
            <a:endParaRPr lang="en-US" sz="4450" dirty="0"/>
          </a:p>
        </p:txBody>
      </p:sp>
      <p:sp>
        <p:nvSpPr>
          <p:cNvPr id="3" name="Text 1"/>
          <p:cNvSpPr/>
          <p:nvPr/>
        </p:nvSpPr>
        <p:spPr>
          <a:xfrm>
            <a:off x="793790" y="3802856"/>
            <a:ext cx="6244709" cy="1088708"/>
          </a:xfrm>
          <a:prstGeom prst="rect">
            <a:avLst/>
          </a:prstGeom>
          <a:noFill/>
          <a:ln/>
        </p:spPr>
        <p:txBody>
          <a:bodyPr wrap="square" lIns="0" tIns="0" rIns="0" bIns="0" rtlCol="0" anchor="t"/>
          <a:lstStyle/>
          <a:p>
            <a:pPr algn="l" indent="0" marL="0">
              <a:lnSpc>
                <a:spcPts val="2850"/>
              </a:lnSpc>
              <a:buNone/>
            </a:pPr>
            <a:r>
              <a:rPr lang="en-US" sz="1750" dirty="0">
                <a:solidFill>
                  <a:srgbClr val="D6E5EF"/>
                </a:solidFill>
                <a:latin typeface="Roboto" pitchFamily="34" charset="0"/>
                <a:ea typeface="Roboto" pitchFamily="34" charset="-122"/>
                <a:cs typeface="Roboto" pitchFamily="34" charset="-120"/>
              </a:rPr>
              <a:t>This system exemplifies how advanced data analytics and machine learning can empower communities to proactively combat crimes against women.</a:t>
            </a:r>
            <a:endParaRPr lang="en-US" sz="1750" dirty="0"/>
          </a:p>
        </p:txBody>
      </p:sp>
      <p:sp>
        <p:nvSpPr>
          <p:cNvPr id="4" name="Text 2"/>
          <p:cNvSpPr/>
          <p:nvPr/>
        </p:nvSpPr>
        <p:spPr>
          <a:xfrm>
            <a:off x="793790" y="5095637"/>
            <a:ext cx="6244709" cy="1088708"/>
          </a:xfrm>
          <a:prstGeom prst="rect">
            <a:avLst/>
          </a:prstGeom>
          <a:noFill/>
          <a:ln/>
        </p:spPr>
        <p:txBody>
          <a:bodyPr wrap="square" lIns="0" tIns="0" rIns="0" bIns="0" rtlCol="0" anchor="t"/>
          <a:lstStyle/>
          <a:p>
            <a:pPr algn="l" indent="0" marL="0">
              <a:lnSpc>
                <a:spcPts val="2850"/>
              </a:lnSpc>
              <a:buNone/>
            </a:pPr>
            <a:r>
              <a:rPr lang="en-US" sz="1750" dirty="0">
                <a:solidFill>
                  <a:srgbClr val="D6E5EF"/>
                </a:solidFill>
                <a:latin typeface="Roboto" pitchFamily="34" charset="0"/>
                <a:ea typeface="Roboto" pitchFamily="34" charset="-122"/>
                <a:cs typeface="Roboto" pitchFamily="34" charset="-120"/>
              </a:rPr>
              <a:t>By joining technology with social initiatives, we foster safer environments and informed decision-making among law enforcement and citizens alike.</a:t>
            </a:r>
            <a:endParaRPr lang="en-US" sz="1750" dirty="0"/>
          </a:p>
        </p:txBody>
      </p:sp>
      <p:sp>
        <p:nvSpPr>
          <p:cNvPr id="5" name="Text 3"/>
          <p:cNvSpPr/>
          <p:nvPr/>
        </p:nvSpPr>
        <p:spPr>
          <a:xfrm>
            <a:off x="7599521" y="3802856"/>
            <a:ext cx="6244709" cy="725805"/>
          </a:xfrm>
          <a:prstGeom prst="rect">
            <a:avLst/>
          </a:prstGeom>
          <a:noFill/>
          <a:ln/>
        </p:spPr>
        <p:txBody>
          <a:bodyPr wrap="square" lIns="0" tIns="0" rIns="0" bIns="0" rtlCol="0" anchor="t"/>
          <a:lstStyle/>
          <a:p>
            <a:pPr algn="l" indent="0" marL="0">
              <a:lnSpc>
                <a:spcPts val="2850"/>
              </a:lnSpc>
              <a:buNone/>
            </a:pPr>
            <a:r>
              <a:rPr lang="en-US" sz="1750" dirty="0">
                <a:solidFill>
                  <a:srgbClr val="D6E5EF"/>
                </a:solidFill>
                <a:latin typeface="Roboto" pitchFamily="34" charset="0"/>
                <a:ea typeface="Roboto" pitchFamily="34" charset="-122"/>
                <a:cs typeface="Roboto" pitchFamily="34" charset="-120"/>
              </a:rPr>
              <a:t>We invite collaboration, innovation, and continuous improvement in this vital area of public safety.</a:t>
            </a:r>
            <a:endParaRPr lang="en-US" sz="1750" dirty="0"/>
          </a:p>
        </p:txBody>
      </p:sp>
      <p:sp>
        <p:nvSpPr>
          <p:cNvPr id="6" name="Text 4"/>
          <p:cNvSpPr/>
          <p:nvPr/>
        </p:nvSpPr>
        <p:spPr>
          <a:xfrm>
            <a:off x="7599521" y="4732734"/>
            <a:ext cx="6244709" cy="725805"/>
          </a:xfrm>
          <a:prstGeom prst="rect">
            <a:avLst/>
          </a:prstGeom>
          <a:noFill/>
          <a:ln/>
        </p:spPr>
        <p:txBody>
          <a:bodyPr wrap="square" lIns="0" tIns="0" rIns="0" bIns="0" rtlCol="0" anchor="t"/>
          <a:lstStyle/>
          <a:p>
            <a:pPr algn="l" indent="0" marL="0">
              <a:lnSpc>
                <a:spcPts val="2850"/>
              </a:lnSpc>
              <a:buNone/>
            </a:pPr>
            <a:r>
              <a:rPr lang="en-US" sz="1750" dirty="0">
                <a:solidFill>
                  <a:srgbClr val="D6E5EF"/>
                </a:solidFill>
                <a:latin typeface="Roboto" pitchFamily="34" charset="0"/>
                <a:ea typeface="Roboto" pitchFamily="34" charset="-122"/>
                <a:cs typeface="Roboto" pitchFamily="34" charset="-120"/>
              </a:rPr>
              <a:t>Thanks to the dedication of developers, data scientists, and community partners for making this vision a reality.</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93790" y="1643301"/>
            <a:ext cx="7825502" cy="978218"/>
          </a:xfrm>
          <a:prstGeom prst="rect">
            <a:avLst/>
          </a:prstGeom>
          <a:noFill/>
          <a:ln/>
        </p:spPr>
        <p:txBody>
          <a:bodyPr wrap="none" lIns="0" tIns="0" rIns="0" bIns="0" rtlCol="0" anchor="t"/>
          <a:lstStyle/>
          <a:p>
            <a:pPr algn="l" indent="0" marL="0">
              <a:lnSpc>
                <a:spcPts val="7700"/>
              </a:lnSpc>
              <a:buNone/>
            </a:pPr>
            <a:r>
              <a:rPr lang="en-US" sz="6150" dirty="0">
                <a:solidFill>
                  <a:srgbClr val="76B9FF"/>
                </a:solidFill>
                <a:latin typeface="Roboto Slab" pitchFamily="34" charset="0"/>
                <a:ea typeface="Roboto Slab" pitchFamily="34" charset="-122"/>
                <a:cs typeface="Roboto Slab" pitchFamily="34" charset="-120"/>
              </a:rPr>
              <a:t>Thank You</a:t>
            </a:r>
            <a:endParaRPr lang="en-US" sz="6150" dirty="0"/>
          </a:p>
        </p:txBody>
      </p:sp>
      <p:sp>
        <p:nvSpPr>
          <p:cNvPr id="3" name="Text 1"/>
          <p:cNvSpPr/>
          <p:nvPr/>
        </p:nvSpPr>
        <p:spPr>
          <a:xfrm>
            <a:off x="793790" y="3075146"/>
            <a:ext cx="13042821" cy="362903"/>
          </a:xfrm>
          <a:prstGeom prst="rect">
            <a:avLst/>
          </a:prstGeom>
          <a:noFill/>
          <a:ln/>
        </p:spPr>
        <p:txBody>
          <a:bodyPr wrap="none" lIns="0" tIns="0" rIns="0" bIns="0" rtlCol="0" anchor="t"/>
          <a:lstStyle/>
          <a:p>
            <a:pPr algn="l" indent="0" marL="0">
              <a:lnSpc>
                <a:spcPts val="2850"/>
              </a:lnSpc>
              <a:buNone/>
            </a:pPr>
            <a:r>
              <a:rPr lang="en-US" sz="1750" dirty="0">
                <a:solidFill>
                  <a:srgbClr val="D6E5EF"/>
                </a:solidFill>
                <a:latin typeface="Roboto" pitchFamily="34" charset="0"/>
                <a:ea typeface="Roboto" pitchFamily="34" charset="-122"/>
                <a:cs typeface="Roboto" pitchFamily="34" charset="-120"/>
              </a:rPr>
              <a:t>We appreciate your time and attention throughout this presentation.</a:t>
            </a:r>
            <a:endParaRPr lang="en-US" sz="1750" dirty="0"/>
          </a:p>
        </p:txBody>
      </p:sp>
      <p:sp>
        <p:nvSpPr>
          <p:cNvPr id="4" name="Text 2"/>
          <p:cNvSpPr/>
          <p:nvPr/>
        </p:nvSpPr>
        <p:spPr>
          <a:xfrm>
            <a:off x="793790" y="3693200"/>
            <a:ext cx="13042821" cy="362903"/>
          </a:xfrm>
          <a:prstGeom prst="rect">
            <a:avLst/>
          </a:prstGeom>
          <a:noFill/>
          <a:ln/>
        </p:spPr>
        <p:txBody>
          <a:bodyPr wrap="none" lIns="0" tIns="0" rIns="0" bIns="0" rtlCol="0" anchor="t"/>
          <a:lstStyle/>
          <a:p>
            <a:pPr algn="l" indent="0" marL="0">
              <a:lnSpc>
                <a:spcPts val="2850"/>
              </a:lnSpc>
              <a:buNone/>
            </a:pPr>
            <a:r>
              <a:rPr lang="en-US" sz="1750" dirty="0">
                <a:solidFill>
                  <a:srgbClr val="D6E5EF"/>
                </a:solidFill>
                <a:latin typeface="Roboto" pitchFamily="34" charset="0"/>
                <a:ea typeface="Roboto" pitchFamily="34" charset="-122"/>
                <a:cs typeface="Roboto" pitchFamily="34" charset="-120"/>
              </a:rPr>
              <a:t>Together, we can make communities safer with data-driven solutions.</a:t>
            </a:r>
            <a:endParaRPr lang="en-US" sz="1750" dirty="0"/>
          </a:p>
        </p:txBody>
      </p:sp>
      <p:sp>
        <p:nvSpPr>
          <p:cNvPr id="5" name="Text 3"/>
          <p:cNvSpPr/>
          <p:nvPr/>
        </p:nvSpPr>
        <p:spPr>
          <a:xfrm>
            <a:off x="793790" y="4311253"/>
            <a:ext cx="13042821" cy="362903"/>
          </a:xfrm>
          <a:prstGeom prst="rect">
            <a:avLst/>
          </a:prstGeom>
          <a:noFill/>
          <a:ln/>
        </p:spPr>
        <p:txBody>
          <a:bodyPr wrap="none" lIns="0" tIns="0" rIns="0" bIns="0" rtlCol="0" anchor="t"/>
          <a:lstStyle/>
          <a:p>
            <a:pPr algn="l" indent="0" marL="0">
              <a:lnSpc>
                <a:spcPts val="2850"/>
              </a:lnSpc>
              <a:buNone/>
            </a:pPr>
            <a:r>
              <a:rPr lang="en-US" sz="1750" dirty="0">
                <a:solidFill>
                  <a:srgbClr val="D6E5EF"/>
                </a:solidFill>
                <a:latin typeface="Roboto" pitchFamily="34" charset="0"/>
                <a:ea typeface="Roboto" pitchFamily="34" charset="-122"/>
                <a:cs typeface="Roboto" pitchFamily="34" charset="-120"/>
              </a:rPr>
              <a:t>We look forward to collaborating on this important mission.</a:t>
            </a:r>
            <a:endParaRPr lang="en-US" sz="1750" dirty="0"/>
          </a:p>
        </p:txBody>
      </p:sp>
      <p:sp>
        <p:nvSpPr>
          <p:cNvPr id="6" name="Shape 4"/>
          <p:cNvSpPr/>
          <p:nvPr/>
        </p:nvSpPr>
        <p:spPr>
          <a:xfrm>
            <a:off x="793790" y="4929307"/>
            <a:ext cx="510302" cy="510302"/>
          </a:xfrm>
          <a:prstGeom prst="roundRect">
            <a:avLst>
              <a:gd name="adj" fmla="val 6667"/>
            </a:avLst>
          </a:prstGeom>
          <a:solidFill>
            <a:srgbClr val="3F4652"/>
          </a:solidFill>
          <a:ln/>
        </p:spPr>
      </p:sp>
      <p:sp>
        <p:nvSpPr>
          <p:cNvPr id="7" name="Text 5"/>
          <p:cNvSpPr/>
          <p:nvPr/>
        </p:nvSpPr>
        <p:spPr>
          <a:xfrm>
            <a:off x="878860" y="4971812"/>
            <a:ext cx="340162" cy="425291"/>
          </a:xfrm>
          <a:prstGeom prst="rect">
            <a:avLst/>
          </a:prstGeom>
          <a:noFill/>
          <a:ln/>
        </p:spPr>
        <p:txBody>
          <a:bodyPr wrap="none" lIns="0" tIns="0" rIns="0" bIns="0" rtlCol="0" anchor="t"/>
          <a:lstStyle/>
          <a:p>
            <a:pPr algn="ctr" indent="0" marL="0">
              <a:lnSpc>
                <a:spcPts val="2650"/>
              </a:lnSpc>
              <a:buNone/>
            </a:pPr>
            <a:r>
              <a:rPr lang="en-US" sz="2650" dirty="0">
                <a:solidFill>
                  <a:srgbClr val="D6E5EF"/>
                </a:solidFill>
                <a:latin typeface="Roboto Slab" pitchFamily="34" charset="0"/>
                <a:ea typeface="Roboto Slab" pitchFamily="34" charset="-122"/>
                <a:cs typeface="Roboto Slab" pitchFamily="34" charset="-120"/>
              </a:rPr>
              <a:t>1</a:t>
            </a:r>
            <a:endParaRPr lang="en-US" sz="2650" dirty="0"/>
          </a:p>
        </p:txBody>
      </p:sp>
      <p:sp>
        <p:nvSpPr>
          <p:cNvPr id="8" name="Text 6"/>
          <p:cNvSpPr/>
          <p:nvPr/>
        </p:nvSpPr>
        <p:spPr>
          <a:xfrm>
            <a:off x="1530906" y="5007173"/>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D6E5EF"/>
                </a:solidFill>
                <a:latin typeface="Roboto Slab" pitchFamily="34" charset="0"/>
                <a:ea typeface="Roboto Slab" pitchFamily="34" charset="-122"/>
                <a:cs typeface="Roboto Slab" pitchFamily="34" charset="-120"/>
              </a:rPr>
              <a:t>Gratitude</a:t>
            </a:r>
            <a:endParaRPr lang="en-US" sz="2200" dirty="0"/>
          </a:p>
        </p:txBody>
      </p:sp>
      <p:sp>
        <p:nvSpPr>
          <p:cNvPr id="9" name="Text 7"/>
          <p:cNvSpPr/>
          <p:nvPr/>
        </p:nvSpPr>
        <p:spPr>
          <a:xfrm>
            <a:off x="1530906" y="5497592"/>
            <a:ext cx="3421499" cy="1088708"/>
          </a:xfrm>
          <a:prstGeom prst="rect">
            <a:avLst/>
          </a:prstGeom>
          <a:noFill/>
          <a:ln/>
        </p:spPr>
        <p:txBody>
          <a:bodyPr wrap="square" lIns="0" tIns="0" rIns="0" bIns="0" rtlCol="0" anchor="t"/>
          <a:lstStyle/>
          <a:p>
            <a:pPr algn="l" indent="0" marL="0">
              <a:lnSpc>
                <a:spcPts val="2850"/>
              </a:lnSpc>
              <a:buNone/>
            </a:pPr>
            <a:r>
              <a:rPr lang="en-US" sz="1750" dirty="0">
                <a:solidFill>
                  <a:srgbClr val="D6E5EF"/>
                </a:solidFill>
                <a:latin typeface="Roboto" pitchFamily="34" charset="0"/>
                <a:ea typeface="Roboto" pitchFamily="34" charset="-122"/>
                <a:cs typeface="Roboto" pitchFamily="34" charset="-120"/>
              </a:rPr>
              <a:t>Thanks to everyone who contributed to this project’s success.</a:t>
            </a:r>
            <a:endParaRPr lang="en-US" sz="1750" dirty="0"/>
          </a:p>
        </p:txBody>
      </p:sp>
      <p:sp>
        <p:nvSpPr>
          <p:cNvPr id="10" name="Shape 8"/>
          <p:cNvSpPr/>
          <p:nvPr/>
        </p:nvSpPr>
        <p:spPr>
          <a:xfrm>
            <a:off x="5235893" y="4929307"/>
            <a:ext cx="510302" cy="510302"/>
          </a:xfrm>
          <a:prstGeom prst="roundRect">
            <a:avLst>
              <a:gd name="adj" fmla="val 6667"/>
            </a:avLst>
          </a:prstGeom>
          <a:solidFill>
            <a:srgbClr val="3F4652"/>
          </a:solidFill>
          <a:ln/>
        </p:spPr>
      </p:sp>
      <p:sp>
        <p:nvSpPr>
          <p:cNvPr id="11" name="Text 9"/>
          <p:cNvSpPr/>
          <p:nvPr/>
        </p:nvSpPr>
        <p:spPr>
          <a:xfrm>
            <a:off x="5320963" y="4971812"/>
            <a:ext cx="340162" cy="425291"/>
          </a:xfrm>
          <a:prstGeom prst="rect">
            <a:avLst/>
          </a:prstGeom>
          <a:noFill/>
          <a:ln/>
        </p:spPr>
        <p:txBody>
          <a:bodyPr wrap="none" lIns="0" tIns="0" rIns="0" bIns="0" rtlCol="0" anchor="t"/>
          <a:lstStyle/>
          <a:p>
            <a:pPr algn="ctr" indent="0" marL="0">
              <a:lnSpc>
                <a:spcPts val="2650"/>
              </a:lnSpc>
              <a:buNone/>
            </a:pPr>
            <a:r>
              <a:rPr lang="en-US" sz="2650" dirty="0">
                <a:solidFill>
                  <a:srgbClr val="D6E5EF"/>
                </a:solidFill>
                <a:latin typeface="Roboto Slab" pitchFamily="34" charset="0"/>
                <a:ea typeface="Roboto Slab" pitchFamily="34" charset="-122"/>
                <a:cs typeface="Roboto Slab" pitchFamily="34" charset="-120"/>
              </a:rPr>
              <a:t>2</a:t>
            </a:r>
            <a:endParaRPr lang="en-US" sz="2650" dirty="0"/>
          </a:p>
        </p:txBody>
      </p:sp>
      <p:sp>
        <p:nvSpPr>
          <p:cNvPr id="12" name="Text 10"/>
          <p:cNvSpPr/>
          <p:nvPr/>
        </p:nvSpPr>
        <p:spPr>
          <a:xfrm>
            <a:off x="5973008" y="5007173"/>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D6E5EF"/>
                </a:solidFill>
                <a:latin typeface="Roboto Slab" pitchFamily="34" charset="0"/>
                <a:ea typeface="Roboto Slab" pitchFamily="34" charset="-122"/>
                <a:cs typeface="Roboto Slab" pitchFamily="34" charset="-120"/>
              </a:rPr>
              <a:t>Collaboration</a:t>
            </a:r>
            <a:endParaRPr lang="en-US" sz="2200" dirty="0"/>
          </a:p>
        </p:txBody>
      </p:sp>
      <p:sp>
        <p:nvSpPr>
          <p:cNvPr id="13" name="Text 11"/>
          <p:cNvSpPr/>
          <p:nvPr/>
        </p:nvSpPr>
        <p:spPr>
          <a:xfrm>
            <a:off x="5973008" y="5497592"/>
            <a:ext cx="3421499" cy="725805"/>
          </a:xfrm>
          <a:prstGeom prst="rect">
            <a:avLst/>
          </a:prstGeom>
          <a:noFill/>
          <a:ln/>
        </p:spPr>
        <p:txBody>
          <a:bodyPr wrap="square" lIns="0" tIns="0" rIns="0" bIns="0" rtlCol="0" anchor="t"/>
          <a:lstStyle/>
          <a:p>
            <a:pPr algn="l" indent="0" marL="0">
              <a:lnSpc>
                <a:spcPts val="2850"/>
              </a:lnSpc>
              <a:buNone/>
            </a:pPr>
            <a:r>
              <a:rPr lang="en-US" sz="1750" dirty="0">
                <a:solidFill>
                  <a:srgbClr val="D6E5EF"/>
                </a:solidFill>
                <a:latin typeface="Roboto" pitchFamily="34" charset="0"/>
                <a:ea typeface="Roboto" pitchFamily="34" charset="-122"/>
                <a:cs typeface="Roboto" pitchFamily="34" charset="-120"/>
              </a:rPr>
              <a:t>Partnerships are key to expanding impact and innovation.</a:t>
            </a:r>
            <a:endParaRPr lang="en-US" sz="1750" dirty="0"/>
          </a:p>
        </p:txBody>
      </p:sp>
      <p:sp>
        <p:nvSpPr>
          <p:cNvPr id="14" name="Shape 12"/>
          <p:cNvSpPr/>
          <p:nvPr/>
        </p:nvSpPr>
        <p:spPr>
          <a:xfrm>
            <a:off x="9677995" y="4929307"/>
            <a:ext cx="510302" cy="510302"/>
          </a:xfrm>
          <a:prstGeom prst="roundRect">
            <a:avLst>
              <a:gd name="adj" fmla="val 6667"/>
            </a:avLst>
          </a:prstGeom>
          <a:solidFill>
            <a:srgbClr val="3F4652"/>
          </a:solidFill>
          <a:ln/>
        </p:spPr>
      </p:sp>
      <p:sp>
        <p:nvSpPr>
          <p:cNvPr id="15" name="Text 13"/>
          <p:cNvSpPr/>
          <p:nvPr/>
        </p:nvSpPr>
        <p:spPr>
          <a:xfrm>
            <a:off x="9763065" y="4971812"/>
            <a:ext cx="340162" cy="425291"/>
          </a:xfrm>
          <a:prstGeom prst="rect">
            <a:avLst/>
          </a:prstGeom>
          <a:noFill/>
          <a:ln/>
        </p:spPr>
        <p:txBody>
          <a:bodyPr wrap="none" lIns="0" tIns="0" rIns="0" bIns="0" rtlCol="0" anchor="t"/>
          <a:lstStyle/>
          <a:p>
            <a:pPr algn="ctr" indent="0" marL="0">
              <a:lnSpc>
                <a:spcPts val="2650"/>
              </a:lnSpc>
              <a:buNone/>
            </a:pPr>
            <a:r>
              <a:rPr lang="en-US" sz="2650" dirty="0">
                <a:solidFill>
                  <a:srgbClr val="D6E5EF"/>
                </a:solidFill>
                <a:latin typeface="Roboto Slab" pitchFamily="34" charset="0"/>
                <a:ea typeface="Roboto Slab" pitchFamily="34" charset="-122"/>
                <a:cs typeface="Roboto Slab" pitchFamily="34" charset="-120"/>
              </a:rPr>
              <a:t>3</a:t>
            </a:r>
            <a:endParaRPr lang="en-US" sz="2650" dirty="0"/>
          </a:p>
        </p:txBody>
      </p:sp>
      <p:sp>
        <p:nvSpPr>
          <p:cNvPr id="16" name="Text 14"/>
          <p:cNvSpPr/>
          <p:nvPr/>
        </p:nvSpPr>
        <p:spPr>
          <a:xfrm>
            <a:off x="10415111" y="5007173"/>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D6E5EF"/>
                </a:solidFill>
                <a:latin typeface="Roboto Slab" pitchFamily="34" charset="0"/>
                <a:ea typeface="Roboto Slab" pitchFamily="34" charset="-122"/>
                <a:cs typeface="Roboto Slab" pitchFamily="34" charset="-120"/>
              </a:rPr>
              <a:t>Next Steps</a:t>
            </a:r>
            <a:endParaRPr lang="en-US" sz="2200" dirty="0"/>
          </a:p>
        </p:txBody>
      </p:sp>
      <p:sp>
        <p:nvSpPr>
          <p:cNvPr id="17" name="Text 15"/>
          <p:cNvSpPr/>
          <p:nvPr/>
        </p:nvSpPr>
        <p:spPr>
          <a:xfrm>
            <a:off x="10415111" y="5497592"/>
            <a:ext cx="3421499" cy="725805"/>
          </a:xfrm>
          <a:prstGeom prst="rect">
            <a:avLst/>
          </a:prstGeom>
          <a:noFill/>
          <a:ln/>
        </p:spPr>
        <p:txBody>
          <a:bodyPr wrap="square" lIns="0" tIns="0" rIns="0" bIns="0" rtlCol="0" anchor="t"/>
          <a:lstStyle/>
          <a:p>
            <a:pPr algn="l" indent="0" marL="0">
              <a:lnSpc>
                <a:spcPts val="2850"/>
              </a:lnSpc>
              <a:buNone/>
            </a:pPr>
            <a:r>
              <a:rPr lang="en-US" sz="1750" dirty="0">
                <a:solidFill>
                  <a:srgbClr val="D6E5EF"/>
                </a:solidFill>
                <a:latin typeface="Roboto" pitchFamily="34" charset="0"/>
                <a:ea typeface="Roboto" pitchFamily="34" charset="-122"/>
                <a:cs typeface="Roboto" pitchFamily="34" charset="-120"/>
              </a:rPr>
              <a:t>Stay connected for updates and new opportunities to contribute.</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9</Slides>
  <Notes>9</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9</vt:i4>
      </vt:variant>
    </vt:vector>
  </HeadingPairs>
  <TitlesOfParts>
    <vt:vector size="12"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2025-04-29T13:35:11Z</dcterms:created>
  <dcterms:modified xsi:type="dcterms:W3CDTF">2025-04-29T13:35:11Z</dcterms:modified>
</cp:coreProperties>
</file>